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38" r:id="rId2"/>
    <p:sldId id="639" r:id="rId3"/>
    <p:sldId id="640" r:id="rId4"/>
    <p:sldId id="641" r:id="rId5"/>
    <p:sldId id="642" r:id="rId6"/>
    <p:sldId id="643" r:id="rId7"/>
    <p:sldId id="644" r:id="rId8"/>
    <p:sldId id="645" r:id="rId9"/>
    <p:sldId id="646" r:id="rId10"/>
    <p:sldId id="647" r:id="rId11"/>
    <p:sldId id="648" r:id="rId12"/>
    <p:sldId id="649" r:id="rId13"/>
    <p:sldId id="650" r:id="rId14"/>
    <p:sldId id="651" r:id="rId15"/>
    <p:sldId id="652" r:id="rId16"/>
    <p:sldId id="653" r:id="rId17"/>
    <p:sldId id="654" r:id="rId18"/>
    <p:sldId id="656" r:id="rId19"/>
    <p:sldId id="657" r:id="rId20"/>
    <p:sldId id="658" r:id="rId21"/>
    <p:sldId id="659" r:id="rId22"/>
    <p:sldId id="660" r:id="rId23"/>
    <p:sldId id="661" r:id="rId24"/>
    <p:sldId id="684" r:id="rId25"/>
    <p:sldId id="662" r:id="rId26"/>
    <p:sldId id="663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5" r:id="rId39"/>
    <p:sldId id="676" r:id="rId40"/>
    <p:sldId id="677" r:id="rId41"/>
    <p:sldId id="678" r:id="rId42"/>
    <p:sldId id="679" r:id="rId43"/>
    <p:sldId id="680" r:id="rId44"/>
    <p:sldId id="681" r:id="rId45"/>
    <p:sldId id="682" r:id="rId46"/>
    <p:sldId id="683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54">
          <p15:clr>
            <a:srgbClr val="A4A3A4"/>
          </p15:clr>
        </p15:guide>
        <p15:guide id="2" pos="21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3">
          <p15:clr>
            <a:srgbClr val="A4A3A4"/>
          </p15:clr>
        </p15:guide>
        <p15:guide id="2" pos="216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3DBEC4-3798-1A40-A854-0FF8EBCEE94F}" v="7" dt="2021-06-30T11:54:41.4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18" autoAdjust="0"/>
    <p:restoredTop sz="92081" autoAdjust="0"/>
  </p:normalViewPr>
  <p:slideViewPr>
    <p:cSldViewPr snapToGrid="0">
      <p:cViewPr varScale="1">
        <p:scale>
          <a:sx n="105" d="100"/>
          <a:sy n="105" d="100"/>
        </p:scale>
        <p:origin x="1120" y="192"/>
      </p:cViewPr>
      <p:guideLst>
        <p:guide orient="horz" pos="2854"/>
        <p:guide pos="21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5" d="100"/>
          <a:sy n="115" d="100"/>
        </p:scale>
        <p:origin x="1272" y="208"/>
      </p:cViewPr>
      <p:guideLst>
        <p:guide orient="horz" pos="2893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军波 王" userId="abc43a65-caf0-4467-916d-72d11a280d59" providerId="ADAL" clId="{493DBEC4-3798-1A40-A854-0FF8EBCEE94F}"/>
    <pc:docChg chg="undo custSel addSld delSld modSld">
      <pc:chgData name="军波 王" userId="abc43a65-caf0-4467-916d-72d11a280d59" providerId="ADAL" clId="{493DBEC4-3798-1A40-A854-0FF8EBCEE94F}" dt="2021-06-30T13:14:56.054" v="7" actId="2696"/>
      <pc:docMkLst>
        <pc:docMk/>
      </pc:docMkLst>
      <pc:sldChg chg="modSp">
        <pc:chgData name="军波 王" userId="abc43a65-caf0-4467-916d-72d11a280d59" providerId="ADAL" clId="{493DBEC4-3798-1A40-A854-0FF8EBCEE94F}" dt="2021-06-30T11:52:58.205" v="1" actId="207"/>
        <pc:sldMkLst>
          <pc:docMk/>
          <pc:sldMk cId="0" sldId="660"/>
        </pc:sldMkLst>
        <pc:spChg chg="mod">
          <ac:chgData name="军波 王" userId="abc43a65-caf0-4467-916d-72d11a280d59" providerId="ADAL" clId="{493DBEC4-3798-1A40-A854-0FF8EBCEE94F}" dt="2021-06-30T11:52:58.205" v="1" actId="207"/>
          <ac:spMkLst>
            <pc:docMk/>
            <pc:sldMk cId="0" sldId="660"/>
            <ac:spMk id="3" creationId="{00000000-0000-0000-0000-000000000000}"/>
          </ac:spMkLst>
        </pc:spChg>
      </pc:sldChg>
      <pc:sldChg chg="addSp delSp modSp modAnim">
        <pc:chgData name="军波 王" userId="abc43a65-caf0-4467-916d-72d11a280d59" providerId="ADAL" clId="{493DBEC4-3798-1A40-A854-0FF8EBCEE94F}" dt="2021-06-30T11:54:36.471" v="3"/>
        <pc:sldMkLst>
          <pc:docMk/>
          <pc:sldMk cId="0" sldId="661"/>
        </pc:sldMkLst>
        <pc:picChg chg="add del mod">
          <ac:chgData name="军波 王" userId="abc43a65-caf0-4467-916d-72d11a280d59" providerId="ADAL" clId="{493DBEC4-3798-1A40-A854-0FF8EBCEE94F}" dt="2021-06-30T11:54:36.471" v="3"/>
          <ac:picMkLst>
            <pc:docMk/>
            <pc:sldMk cId="0" sldId="661"/>
            <ac:picMk id="8" creationId="{3AD6EF95-9508-FC45-B334-12C328959B89}"/>
          </ac:picMkLst>
        </pc:picChg>
      </pc:sldChg>
      <pc:sldChg chg="addSp modSp new add del modAnim">
        <pc:chgData name="军波 王" userId="abc43a65-caf0-4467-916d-72d11a280d59" providerId="ADAL" clId="{493DBEC4-3798-1A40-A854-0FF8EBCEE94F}" dt="2021-06-30T13:14:56.054" v="7" actId="2696"/>
        <pc:sldMkLst>
          <pc:docMk/>
          <pc:sldMk cId="2677034381" sldId="684"/>
        </pc:sldMkLst>
        <pc:picChg chg="add mod">
          <ac:chgData name="军波 王" userId="abc43a65-caf0-4467-916d-72d11a280d59" providerId="ADAL" clId="{493DBEC4-3798-1A40-A854-0FF8EBCEE94F}" dt="2021-06-30T11:54:41.481" v="5"/>
          <ac:picMkLst>
            <pc:docMk/>
            <pc:sldMk cId="2677034381" sldId="684"/>
            <ac:picMk id="5" creationId="{682FC0CC-B973-2F43-8F37-AEBEA04C59C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FA25A84-0C97-884A-A4C7-F01C144333D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单击以编辑母版文本样式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9D023BD-B546-5B42-9DDB-CBF7723E70C4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B3D1C7-B286-475E-83EB-61F552DFB076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4566-9805-4F1E-860A-6DBDAFAF66DA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4566-9805-4F1E-860A-6DBDAFAF66DA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827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9309028-A9CC-4913-85D6-B866EF975D8A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5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BE2715A-B1D4-461F-A8B4-9DB4A7CB994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14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3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b="1" dirty="0">
                <a:solidFill>
                  <a:schemeClr val="folHlink"/>
                </a:solidFill>
              </a:rPr>
              <a:t>优点</a:t>
            </a:r>
            <a:r>
              <a:rPr lang="zh-CN" altLang="en-US" b="1" dirty="0"/>
              <a:t>：</a:t>
            </a:r>
            <a:r>
              <a:rPr lang="zh-CN" altLang="zh-CN" b="1" dirty="0"/>
              <a:t>不易产生</a:t>
            </a:r>
            <a:r>
              <a:rPr lang="zh-CN" altLang="en-US" b="1" dirty="0"/>
              <a:t>冲突的“</a:t>
            </a:r>
            <a:r>
              <a:rPr lang="zh-CN" altLang="en-US" b="1" dirty="0">
                <a:solidFill>
                  <a:schemeClr val="tx2"/>
                </a:solidFill>
              </a:rPr>
              <a:t>聚集</a:t>
            </a:r>
            <a:r>
              <a:rPr lang="zh-CN" altLang="en-US" b="1" dirty="0"/>
              <a:t>”；删除记录也很简单。</a:t>
            </a:r>
          </a:p>
          <a:p>
            <a:endParaRPr lang="zh-CN" altLang="en-US" dirty="0"/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C58E1A-0A6A-47BE-8C61-916DC2EC3F3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15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4566-9805-4F1E-860A-6DBDAFAF66DA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3731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/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FA8FD8-9303-4AB2-B8DA-12BF7965EFF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动态查找</a:t>
            </a: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06D26D-10AE-489E-95F9-7D16696BB034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26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动态查找</a:t>
            </a: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06D26D-10AE-489E-95F9-7D16696BB034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27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universal</a:t>
            </a:r>
            <a:r>
              <a:rPr lang="zh-CN" altLang="en-US" dirty="0"/>
              <a:t>的定义板书到黑板上。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4566-9805-4F1E-860A-6DBDAFAF66DA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 userDrawn="1"/>
        </p:nvSpPr>
        <p:spPr bwMode="ltGray">
          <a:xfrm>
            <a:off x="273465" y="250374"/>
            <a:ext cx="5306646" cy="1080000"/>
          </a:xfrm>
          <a:prstGeom prst="rect">
            <a:avLst/>
          </a:prstGeom>
          <a:solidFill>
            <a:srgbClr val="365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0111" y="0"/>
            <a:ext cx="3030632" cy="13865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3810" y="765313"/>
            <a:ext cx="8458200" cy="248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6243638"/>
            <a:ext cx="9144000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3175" y="6721475"/>
            <a:ext cx="9144000" cy="165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19"/>
          <p:cNvGrpSpPr/>
          <p:nvPr/>
        </p:nvGrpSpPr>
        <p:grpSpPr bwMode="auto">
          <a:xfrm>
            <a:off x="152400" y="6019800"/>
            <a:ext cx="4476750" cy="620713"/>
            <a:chOff x="4667006" y="6237312"/>
            <a:chExt cx="4476994" cy="620688"/>
          </a:xfrm>
        </p:grpSpPr>
        <p:pic>
          <p:nvPicPr>
            <p:cNvPr id="5" name="Picture 15" descr="C:\Users\admin\Desktop\新建文件夹\中山大学 SUN YAT-SEN UNIVERSITY_files\20100326090959718073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67006" y="6237312"/>
              <a:ext cx="784477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6" name="Picture 17" descr="C:\Users\admin\Desktop\新建文件夹\中山大学 SUN YAT-SEN UNIVERSITY_files\2010032609103176530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5494" y="6237312"/>
              <a:ext cx="773730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7" name="Picture 18" descr="C:\Users\admin\Desktop\新建文件夹\中山大学 SUN YAT-SEN UNIVERSITY_files\20100326090919484875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70294" y="6237312"/>
              <a:ext cx="722892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8" name="Picture 19" descr="C:\Users\admin\Desktop\新建文件夹\中山大学 SUN YAT-SEN UNIVERSITY_files\2010032609161131248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99059" y="6237312"/>
              <a:ext cx="798023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9" name="Picture 20" descr="C:\Users\admin\Desktop\新建文件夹\中山大学 SUN YAT-SEN UNIVERSITY_files\2010032416193979107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213478" y="6237312"/>
              <a:ext cx="930522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10" name="Picture 5" descr="C:\Users\YHGong\Desktop\未命名-5.jpg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9525" y="533400"/>
            <a:ext cx="91630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3"/>
          <p:cNvPicPr>
            <a:picLocks noChangeAspect="1" noChangeArrowheads="1"/>
          </p:cNvPicPr>
          <p:nvPr/>
        </p:nvPicPr>
        <p:blipFill>
          <a:blip r:embed="rId8"/>
          <a:srcRect t="23546" b="8830"/>
          <a:stretch>
            <a:fillRect/>
          </a:stretch>
        </p:blipFill>
        <p:spPr bwMode="auto">
          <a:xfrm>
            <a:off x="-9525" y="-87313"/>
            <a:ext cx="4019550" cy="124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YHGong\Desktop\未命名-2.jpg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 flipV="1">
            <a:off x="352425" y="3751263"/>
            <a:ext cx="78486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34108" y="1747965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0" i="0" cap="none" baseline="0">
                <a:solidFill>
                  <a:schemeClr val="tx1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334108" y="3881565"/>
            <a:ext cx="78486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3810" y="765313"/>
            <a:ext cx="8458200" cy="248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6243638"/>
            <a:ext cx="9144000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3175" y="6721475"/>
            <a:ext cx="9144000" cy="165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合 19"/>
          <p:cNvGrpSpPr/>
          <p:nvPr/>
        </p:nvGrpSpPr>
        <p:grpSpPr bwMode="auto">
          <a:xfrm>
            <a:off x="152400" y="6019800"/>
            <a:ext cx="4476750" cy="620713"/>
            <a:chOff x="4667006" y="6237312"/>
            <a:chExt cx="4476994" cy="620688"/>
          </a:xfrm>
        </p:grpSpPr>
        <p:pic>
          <p:nvPicPr>
            <p:cNvPr id="5" name="Picture 15" descr="C:\Users\admin\Desktop\新建文件夹\中山大学 SUN YAT-SEN UNIVERSITY_files\20100326090959718073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67006" y="6237312"/>
              <a:ext cx="784477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6" name="Picture 17" descr="C:\Users\admin\Desktop\新建文件夹\中山大学 SUN YAT-SEN UNIVERSITY_files\2010032609103176530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5494" y="6237312"/>
              <a:ext cx="773730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7" name="Picture 18" descr="C:\Users\admin\Desktop\新建文件夹\中山大学 SUN YAT-SEN UNIVERSITY_files\20100326090919484875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70294" y="6237312"/>
              <a:ext cx="722892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8" name="Picture 19" descr="C:\Users\admin\Desktop\新建文件夹\中山大学 SUN YAT-SEN UNIVERSITY_files\2010032609161131248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99059" y="6237312"/>
              <a:ext cx="798023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9" name="Picture 20" descr="C:\Users\admin\Desktop\新建文件夹\中山大学 SUN YAT-SEN UNIVERSITY_files\2010032416193979107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213478" y="6237312"/>
              <a:ext cx="930522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34108" y="1747965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 b="0" i="0" cap="none" baseline="0">
                <a:solidFill>
                  <a:schemeClr val="tx1"/>
                </a:solidFill>
                <a:effectLst/>
                <a:latin typeface="Kaiti SC" panose="02010600040101010101" pitchFamily="2" charset="-122"/>
                <a:ea typeface="Kaiti SC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400" b="0" baseline="0">
                <a:solidFill>
                  <a:schemeClr val="tx1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6243638"/>
            <a:ext cx="9144000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6721475"/>
            <a:ext cx="9144000" cy="165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umimoji="1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77BBB7A-0347-E541-A2E2-A5EF01BC7CF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566738"/>
            <a:ext cx="9144000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365F2E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r>
              <a:rPr lang="zh-CN" altLang="en-US" sz="3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8" name="CustomShape 4"/>
          <p:cNvSpPr/>
          <p:nvPr userDrawn="1"/>
        </p:nvSpPr>
        <p:spPr>
          <a:xfrm>
            <a:off x="79415" y="86989"/>
            <a:ext cx="3633817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zh-CN" altLang="en-US" sz="28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78867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000" baseline="0">
                <a:solidFill>
                  <a:schemeClr val="bg2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 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66115" y="132486"/>
            <a:ext cx="109847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  <a:ea typeface="黑体" panose="02010609060101010101" pitchFamily="49" charset="-122"/>
              </a:defRPr>
            </a:lvl1pPr>
          </a:lstStyle>
          <a:p>
            <a:fld id="{D8DAEA3C-6CBF-084D-A42C-73170CDC7BA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365F2E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r>
              <a:rPr lang="zh-CN" altLang="en-US" sz="3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8" name="CustomShape 4"/>
          <p:cNvSpPr/>
          <p:nvPr userDrawn="1"/>
        </p:nvSpPr>
        <p:spPr>
          <a:xfrm>
            <a:off x="79415" y="86989"/>
            <a:ext cx="3633817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zh-CN" altLang="en-US" sz="280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78867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aseline="0">
                <a:solidFill>
                  <a:schemeClr val="bg2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 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66115" y="132486"/>
            <a:ext cx="109847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  <a:ea typeface="黑体" panose="02010609060101010101" pitchFamily="49" charset="-122"/>
              </a:defRPr>
            </a:lvl1pPr>
          </a:lstStyle>
          <a:p>
            <a:fld id="{D8DAEA3C-6CBF-084D-A42C-73170CDC7BA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99697" y="806988"/>
            <a:ext cx="8755117" cy="5918526"/>
          </a:xfrm>
          <a:prstGeom prst="rect">
            <a:avLst/>
          </a:prstGeom>
        </p:spPr>
        <p:txBody>
          <a:bodyPr/>
          <a:lstStyle>
            <a:lvl1pPr>
              <a:lnSpc>
                <a:spcPct val="130000"/>
              </a:lnSpc>
              <a:buClr>
                <a:schemeClr val="tx1"/>
              </a:buClr>
              <a:defRPr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360045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Ø"/>
              <a:defRPr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>
              <a:lnSpc>
                <a:spcPct val="130000"/>
              </a:lnSpc>
              <a:buClr>
                <a:schemeClr val="tx1"/>
              </a:buClr>
              <a:defRPr sz="2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36004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360045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ü"/>
              <a:defRPr sz="1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46542" y="330370"/>
            <a:ext cx="2368292" cy="309201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43491" y="329308"/>
            <a:ext cx="4034004" cy="309201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7725" y="798973"/>
            <a:ext cx="795746" cy="503578"/>
          </a:xfrm>
        </p:spPr>
        <p:txBody>
          <a:bodyPr/>
          <a:lstStyle/>
          <a:p>
            <a:fld id="{B64B4D1D-2127-4D72-A731-DEDCF38890E5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243638"/>
            <a:ext cx="9144000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3175" y="6721475"/>
            <a:ext cx="9144000" cy="1650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auto" hangingPunct="0">
              <a:spcBef>
                <a:spcPts val="0"/>
              </a:spcBef>
              <a:spcAft>
                <a:spcPts val="0"/>
              </a:spcAft>
              <a:defRPr kumimoji="1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E77BBB7A-0347-E541-A2E2-A5EF01BC7CF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566738"/>
            <a:ext cx="9144000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1" name="Rectangle 4"/>
              <p:cNvSpPr>
                <a:spLocks noChangeArrowheads="1"/>
              </p:cNvSpPr>
              <p:nvPr/>
            </p:nvSpPr>
            <p:spPr bwMode="white">
              <a:xfrm>
                <a:off x="0" y="0"/>
                <a:ext cx="5760" cy="1600"/>
              </a:xfrm>
              <a:prstGeom prst="rect">
                <a:avLst/>
              </a:prstGeom>
              <a:gradFill rotWithShape="0">
                <a:gsLst>
                  <a:gs pos="0">
                    <a:schemeClr val="hlink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12" name="Rectangle 5"/>
              <p:cNvSpPr>
                <a:spLocks noChangeArrowheads="1"/>
              </p:cNvSpPr>
              <p:nvPr/>
            </p:nvSpPr>
            <p:spPr bwMode="white">
              <a:xfrm>
                <a:off x="0" y="1600"/>
                <a:ext cx="5760" cy="2720"/>
              </a:xfrm>
              <a:prstGeom prst="rect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2400"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6" name="Picture 6" descr="gra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163" y="0"/>
              <a:ext cx="680" cy="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7"/>
            <p:cNvGrpSpPr/>
            <p:nvPr/>
          </p:nvGrpSpPr>
          <p:grpSpPr bwMode="auto">
            <a:xfrm>
              <a:off x="648" y="0"/>
              <a:ext cx="97" cy="3613"/>
              <a:chOff x="226" y="0"/>
              <a:chExt cx="80" cy="3613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ltGray">
              <a:xfrm>
                <a:off x="226" y="0"/>
                <a:ext cx="80" cy="853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ltGray">
              <a:xfrm>
                <a:off x="226" y="840"/>
                <a:ext cx="80" cy="2773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zh-CN" sz="24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ltGray">
            <a:xfrm>
              <a:off x="0" y="1536"/>
              <a:ext cx="4294" cy="160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隶书" panose="02010509060101010101" pitchFamily="49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ea typeface="宋体" panose="02010600030101010101" pitchFamily="2" charset="-122"/>
              </a:endParaRPr>
            </a:p>
          </p:txBody>
        </p:sp>
      </p:grpSp>
      <p:sp>
        <p:nvSpPr>
          <p:cNvPr id="34827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371600" y="1100138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zh-CN" noProof="0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50000"/>
              </a:spcBef>
              <a:defRPr sz="1400">
                <a:solidFill>
                  <a:srgbClr val="660066"/>
                </a:solidFill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50000"/>
              </a:spcBef>
              <a:defRPr sz="1400">
                <a:solidFill>
                  <a:srgbClr val="660066"/>
                </a:solidFill>
                <a:latin typeface="+mj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50000"/>
              </a:spcBef>
              <a:defRPr sz="1400">
                <a:solidFill>
                  <a:srgbClr val="660066"/>
                </a:solidFill>
                <a:latin typeface="Impact" panose="020B0806030902050204" pitchFamily="34" charset="0"/>
                <a:ea typeface="宋体" panose="02010600030101010101" pitchFamily="2" charset="-122"/>
              </a:defRPr>
            </a:lvl1pPr>
          </a:lstStyle>
          <a:p>
            <a:fld id="{3AD91769-2F5A-44F7-8C97-23F6221EF4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effectLst/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812-xiao-wen/p/10306353.html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4sum-ii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ogu.com.cn/problem/SP7586" TargetMode="External"/><Relationship Id="rId2" Type="http://schemas.openxmlformats.org/officeDocument/2006/relationships/hyperlink" Target="https://leetcode.com/problems/4sum-ii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nblogs.com/henry-1202/p/10321013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hyperlink" Target="http://www.cs.toronto.edu/~toni/Courses/263-2015/lectures/lec05-hashing.pdf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mu.edu/~avrim/451f11/lectures/lect1004.pdf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285240" y="1445895"/>
            <a:ext cx="6916420" cy="522986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  <a:cs typeface="黑体" panose="02010609060101010101" pitchFamily="49" charset="-122"/>
              </a:rPr>
              <a:t>第九章 查找（4）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br>
              <a:rPr lang="en-US" altLang="zh-CN" dirty="0"/>
            </a:b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哈希查找(Hash)</a:t>
            </a:r>
            <a:b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1 哈希函数及哈希查找的含义</a:t>
            </a:r>
            <a:b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2 冲突(Collision)及两种解决方式</a:t>
            </a:r>
            <a:b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3 如何设计哈希函数？</a:t>
            </a:r>
            <a:b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4 哈希查找及哈希函数的应用</a:t>
            </a:r>
            <a:b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 universal hash family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ambria" panose="02040503050406030204" pitchFamily="18" charset="0"/>
              </a:rPr>
              <a:t>开放定址的实现（无</a:t>
            </a:r>
            <a:r>
              <a:rPr lang="en-US" altLang="zh-CN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delete</a:t>
            </a:r>
            <a:r>
              <a:rPr lang="zh-CN" altLang="en-US" dirty="0">
                <a:latin typeface="Cambria" panose="02040503050406030204" pitchFamily="18" charset="0"/>
              </a:rPr>
              <a:t>情况）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B81701-4952-844A-B89A-A8CE104619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查找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k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Font typeface="Arial" panose="020B0604020202020204" pitchFamily="34" charset="0"/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  按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探查序列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找，直到找到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k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或发现某个空停下来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插入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k</a:t>
            </a:r>
            <a:endParaRPr lang="en-US" altLang="zh-CN" sz="2800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Font typeface="Wingdings" panose="05000000000000000000" charset="0"/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  按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探查序列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找，遇到空位置就可以插入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k</a:t>
            </a:r>
          </a:p>
          <a:p>
            <a:endParaRPr lang="zh-CN" altLang="en-US" dirty="0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817211" y="4284822"/>
            <a:ext cx="37750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0    1    2    3    4    5    6    7    8    9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3237" y="4591209"/>
            <a:ext cx="3859212" cy="377825"/>
            <a:chOff x="1763237" y="4591209"/>
            <a:chExt cx="3859212" cy="377825"/>
          </a:xfrm>
        </p:grpSpPr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1763237" y="4591209"/>
              <a:ext cx="3859212" cy="377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Line 8"/>
            <p:cNvSpPr>
              <a:spLocks noChangeShapeType="1"/>
            </p:cNvSpPr>
            <p:nvPr/>
          </p:nvSpPr>
          <p:spPr bwMode="auto">
            <a:xfrm>
              <a:off x="2139473" y="4591209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2525236" y="4591209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>
              <a:off x="2912586" y="4591209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>
              <a:off x="3299936" y="4591209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>
              <a:off x="3687286" y="4591209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4073048" y="4591209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14"/>
            <p:cNvSpPr>
              <a:spLocks noChangeShapeType="1"/>
            </p:cNvSpPr>
            <p:nvPr/>
          </p:nvSpPr>
          <p:spPr bwMode="auto">
            <a:xfrm>
              <a:off x="4460398" y="4591209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15"/>
            <p:cNvSpPr>
              <a:spLocks noChangeShapeType="1"/>
            </p:cNvSpPr>
            <p:nvPr/>
          </p:nvSpPr>
          <p:spPr bwMode="auto">
            <a:xfrm>
              <a:off x="4847748" y="4591209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Line 16"/>
            <p:cNvSpPr>
              <a:spLocks noChangeShapeType="1"/>
            </p:cNvSpPr>
            <p:nvPr/>
          </p:nvSpPr>
          <p:spPr bwMode="auto">
            <a:xfrm>
              <a:off x="5235098" y="4591209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3247311" y="4580578"/>
            <a:ext cx="459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64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205776" y="3465479"/>
            <a:ext cx="668020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M=10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  <a:r>
              <a:rPr kumimoji="1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H(k)=k % 10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线性探测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  <a:br>
              <a:rPr kumimoji="1"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插入</a:t>
            </a:r>
            <a:r>
              <a:rPr kumimoji="1" lang="en-US" altLang="zh-CN" sz="24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64, 25, 36, 55, 29, 34, 15.</a:t>
            </a:r>
            <a:r>
              <a:rPr kumimoji="1" lang="en-US" altLang="zh-CN" sz="240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然后查找</a:t>
            </a:r>
            <a:r>
              <a:rPr kumimoji="1" lang="en-US" altLang="zh-CN" sz="240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15。</a:t>
            </a:r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3695778" y="4580578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4064077" y="4570993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4431822" y="4581827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4811709" y="4580578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5206523" y="4579329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205776" y="5274151"/>
            <a:ext cx="69043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注意，如果此时要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delete(25)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。可否将之直接删掉？</a:t>
            </a:r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1836816" y="5843219"/>
            <a:ext cx="37750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0    1    2    3    4    5    6    7    8    9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782842" y="6149606"/>
            <a:ext cx="3859212" cy="377825"/>
            <a:chOff x="1782842" y="6149606"/>
            <a:chExt cx="3859212" cy="377825"/>
          </a:xfrm>
        </p:grpSpPr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82842" y="6149606"/>
              <a:ext cx="3859212" cy="377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Line 8"/>
            <p:cNvSpPr>
              <a:spLocks noChangeShapeType="1"/>
            </p:cNvSpPr>
            <p:nvPr/>
          </p:nvSpPr>
          <p:spPr bwMode="auto">
            <a:xfrm>
              <a:off x="2159078" y="6149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Line 9"/>
            <p:cNvSpPr>
              <a:spLocks noChangeShapeType="1"/>
            </p:cNvSpPr>
            <p:nvPr/>
          </p:nvSpPr>
          <p:spPr bwMode="auto">
            <a:xfrm>
              <a:off x="2544841" y="6149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auto">
            <a:xfrm>
              <a:off x="2932191" y="6149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11"/>
            <p:cNvSpPr>
              <a:spLocks noChangeShapeType="1"/>
            </p:cNvSpPr>
            <p:nvPr/>
          </p:nvSpPr>
          <p:spPr bwMode="auto">
            <a:xfrm>
              <a:off x="3319541" y="6149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12"/>
            <p:cNvSpPr>
              <a:spLocks noChangeShapeType="1"/>
            </p:cNvSpPr>
            <p:nvPr/>
          </p:nvSpPr>
          <p:spPr bwMode="auto">
            <a:xfrm>
              <a:off x="3706891" y="6149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4092653" y="6149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14"/>
            <p:cNvSpPr>
              <a:spLocks noChangeShapeType="1"/>
            </p:cNvSpPr>
            <p:nvPr/>
          </p:nvSpPr>
          <p:spPr bwMode="auto">
            <a:xfrm>
              <a:off x="4480003" y="6149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15"/>
            <p:cNvSpPr>
              <a:spLocks noChangeShapeType="1"/>
            </p:cNvSpPr>
            <p:nvPr/>
          </p:nvSpPr>
          <p:spPr bwMode="auto">
            <a:xfrm>
              <a:off x="4867353" y="6149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16"/>
            <p:cNvSpPr>
              <a:spLocks noChangeShapeType="1"/>
            </p:cNvSpPr>
            <p:nvPr/>
          </p:nvSpPr>
          <p:spPr bwMode="auto">
            <a:xfrm>
              <a:off x="5254703" y="6149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8" name="Text Box 18"/>
          <p:cNvSpPr txBox="1">
            <a:spLocks noChangeArrowheads="1"/>
          </p:cNvSpPr>
          <p:nvPr/>
        </p:nvSpPr>
        <p:spPr bwMode="auto">
          <a:xfrm>
            <a:off x="3291204" y="6135657"/>
            <a:ext cx="459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64</a:t>
            </a:r>
          </a:p>
        </p:txBody>
      </p:sp>
      <p:sp>
        <p:nvSpPr>
          <p:cNvPr id="60" name="Text Box 18"/>
          <p:cNvSpPr txBox="1">
            <a:spLocks noChangeArrowheads="1"/>
          </p:cNvSpPr>
          <p:nvPr/>
        </p:nvSpPr>
        <p:spPr bwMode="auto">
          <a:xfrm>
            <a:off x="4088090" y="6126072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r>
          </a:p>
        </p:txBody>
      </p:sp>
      <p:sp>
        <p:nvSpPr>
          <p:cNvPr id="61" name="Text Box 18"/>
          <p:cNvSpPr txBox="1">
            <a:spLocks noChangeArrowheads="1"/>
          </p:cNvSpPr>
          <p:nvPr/>
        </p:nvSpPr>
        <p:spPr bwMode="auto">
          <a:xfrm>
            <a:off x="4475715" y="6136906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r>
          </a:p>
        </p:txBody>
      </p:sp>
      <p:sp>
        <p:nvSpPr>
          <p:cNvPr id="62" name="Text Box 18"/>
          <p:cNvSpPr txBox="1">
            <a:spLocks noChangeArrowheads="1"/>
          </p:cNvSpPr>
          <p:nvPr/>
        </p:nvSpPr>
        <p:spPr bwMode="auto">
          <a:xfrm>
            <a:off x="4855602" y="6135657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r>
          </a:p>
        </p:txBody>
      </p:sp>
      <p:sp>
        <p:nvSpPr>
          <p:cNvPr id="63" name="Text Box 18"/>
          <p:cNvSpPr txBox="1">
            <a:spLocks noChangeArrowheads="1"/>
          </p:cNvSpPr>
          <p:nvPr/>
        </p:nvSpPr>
        <p:spPr bwMode="auto">
          <a:xfrm>
            <a:off x="5250416" y="6134408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875020" y="5881370"/>
            <a:ext cx="31318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这会导致接下来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Find(</a:t>
            </a:r>
            <a:r>
              <a:rPr kumimoji="1"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34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Find(</a:t>
            </a: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Find(</a:t>
            </a:r>
            <a:r>
              <a:rPr kumimoji="1"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55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出错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!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9" name="Text Box 18"/>
          <p:cNvSpPr txBox="1">
            <a:spLocks noChangeArrowheads="1"/>
          </p:cNvSpPr>
          <p:nvPr/>
        </p:nvSpPr>
        <p:spPr bwMode="auto">
          <a:xfrm>
            <a:off x="1726960" y="4568408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64" name="Text Box 18"/>
          <p:cNvSpPr txBox="1">
            <a:spLocks noChangeArrowheads="1"/>
          </p:cNvSpPr>
          <p:nvPr/>
        </p:nvSpPr>
        <p:spPr bwMode="auto">
          <a:xfrm>
            <a:off x="1763237" y="6149606"/>
            <a:ext cx="4456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00B0F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B85D8F-A0D7-4E4F-B3F6-53B46F74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35" grpId="0" bldLvl="0" animBg="1"/>
      <p:bldP spid="40" grpId="0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/>
      <p:bldP spid="47" grpId="0" bldLvl="0" animBg="1"/>
      <p:bldP spid="58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5" grpId="0"/>
      <p:bldP spid="59" grpId="0" bldLvl="0" animBg="1"/>
      <p:bldP spid="6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开放定址的实现</a:t>
            </a:r>
            <a:r>
              <a:rPr lang="zh-CN" altLang="en-US" dirty="0">
                <a:latin typeface="Cambria" panose="02040503050406030204" pitchFamily="18" charset="0"/>
              </a:rPr>
              <a:t>（</a:t>
            </a:r>
            <a:r>
              <a:rPr lang="zh-CN" altLang="en-US" b="1" dirty="0">
                <a:latin typeface="Cambria" panose="02040503050406030204" pitchFamily="18" charset="0"/>
              </a:rPr>
              <a:t>有</a:t>
            </a:r>
            <a:r>
              <a:rPr lang="en-US" altLang="zh-CN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delete</a:t>
            </a:r>
            <a:r>
              <a:rPr lang="zh-CN" altLang="en-US" b="1" dirty="0">
                <a:latin typeface="Cambria" panose="02040503050406030204" pitchFamily="18" charset="0"/>
              </a:rPr>
              <a:t>情况</a:t>
            </a:r>
            <a:r>
              <a:rPr lang="zh-CN" altLang="en-US" sz="3600" dirty="0">
                <a:latin typeface="Cambria" panose="02040503050406030204" pitchFamily="18" charset="0"/>
              </a:rPr>
              <a:t>）</a:t>
            </a:r>
            <a:endParaRPr lang="zh-CN" altLang="en-US" sz="3600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941C4BCE-7B00-BC4B-BD49-3FBB5000CA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删除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sym typeface="+mn-ea"/>
              </a:rPr>
              <a:t>k</a:t>
            </a:r>
            <a:endParaRPr lang="en-US" altLang="zh-CN" sz="2800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Font typeface="Wingdings" panose="05000000000000000000" charset="0"/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  将存储</a:t>
            </a:r>
            <a:r>
              <a:rPr lang="en-US" altLang="zh-CN" dirty="0"/>
              <a:t>k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dirty="0"/>
              <a:t>slot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标记为“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已删除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”。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查找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k</a:t>
            </a:r>
            <a:endParaRPr lang="en-US" altLang="zh-CN" sz="2800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Font typeface="Wingdings" panose="05000000000000000000" charset="0"/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  按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探查序列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找，直到找到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k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或发现某个空停下来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Font typeface="Wingdings" panose="05000000000000000000" charset="0"/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  特别注意：遇到有“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已删除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”标记时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不能停下来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!</a:t>
            </a:r>
            <a:endParaRPr lang="zh-CN" altLang="en-US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插入：</a:t>
            </a:r>
            <a:endParaRPr lang="en-US" altLang="zh-CN" dirty="0"/>
          </a:p>
          <a:p>
            <a:pPr marL="325755" lvl="1" indent="0">
              <a:buFont typeface="Wingdings" panose="05000000000000000000" charset="0"/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  按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探查序列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找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遇到空位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或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有“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已删除”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标记的位置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停下来，进行插入。</a:t>
            </a:r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259202" y="5451572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整个正确性</a:t>
            </a:r>
            <a:br>
              <a:rPr lang="en-US" altLang="zh-CN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zh-CN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比较显然。</a:t>
            </a:r>
            <a:endParaRPr lang="en-US" altLang="zh-CN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请课后思考。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806215" y="5703489"/>
            <a:ext cx="3910570" cy="695046"/>
            <a:chOff x="1968260" y="5335219"/>
            <a:chExt cx="3910570" cy="695046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2034936" y="5335219"/>
              <a:ext cx="3775075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0    1    2    3    4    5    6    7    8    9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980962" y="5641606"/>
              <a:ext cx="3859212" cy="3778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2357198" y="5641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2742961" y="5641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3130311" y="5641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3517661" y="5641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3905011" y="5641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4290773" y="5641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4678123" y="5641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5065473" y="5641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5452823" y="5641606"/>
              <a:ext cx="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3474006" y="5628906"/>
              <a:ext cx="45958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64</a:t>
              </a: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4290772" y="5619321"/>
              <a:ext cx="4456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4658517" y="5630155"/>
              <a:ext cx="4456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55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038404" y="5628906"/>
              <a:ext cx="4456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34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433218" y="5627657"/>
              <a:ext cx="4456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29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3926006" y="5617116"/>
              <a:ext cx="45958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1968260" y="5627657"/>
              <a:ext cx="4456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rgbClr val="00B0F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15</a:t>
              </a:r>
            </a:p>
          </p:txBody>
        </p:sp>
      </p:grp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D483E233-347A-FB4C-A955-51E0673F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cs typeface="黑体" panose="02010609060101010101" pitchFamily="49" charset="-122"/>
              </a:rPr>
              <a:t>待删除的开放定址的类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3200" dirty="0">
                <a:latin typeface="黑体" panose="02010609060101010101" pitchFamily="49" charset="-122"/>
                <a:cs typeface="黑体" panose="02010609060101010101" pitchFamily="49" charset="-122"/>
              </a:rP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2595" y="1209675"/>
            <a:ext cx="7245985" cy="27533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int find(k){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   </a:t>
            </a:r>
            <a:r>
              <a:rPr lang="en-US" altLang="zh-CN" sz="2000" dirty="0" err="1">
                <a:solidFill>
                  <a:srgbClr val="0070C0"/>
                </a:solidFill>
              </a:rPr>
              <a:t>i</a:t>
            </a:r>
            <a:r>
              <a:rPr lang="en-US" altLang="zh-CN" sz="2000" dirty="0">
                <a:solidFill>
                  <a:srgbClr val="0070C0"/>
                </a:solidFill>
              </a:rPr>
              <a:t> := H(k); j = 1;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   while (</a:t>
            </a:r>
            <a:r>
              <a:rPr lang="en-US" altLang="zh-CN" sz="2000" dirty="0">
                <a:solidFill>
                  <a:srgbClr val="C00000"/>
                </a:solidFill>
              </a:rPr>
              <a:t>T[</a:t>
            </a:r>
            <a:r>
              <a:rPr lang="en-US" altLang="zh-CN" sz="2000" dirty="0" err="1">
                <a:solidFill>
                  <a:srgbClr val="C00000"/>
                </a:solidFill>
              </a:rPr>
              <a:t>i</a:t>
            </a:r>
            <a:r>
              <a:rPr lang="en-US" altLang="zh-CN" sz="2000" dirty="0">
                <a:solidFill>
                  <a:srgbClr val="C00000"/>
                </a:solidFill>
              </a:rPr>
              <a:t>].dead || </a:t>
            </a:r>
            <a:r>
              <a:rPr lang="en-US" altLang="zh-CN" sz="2000" dirty="0">
                <a:solidFill>
                  <a:srgbClr val="0070C0"/>
                </a:solidFill>
              </a:rPr>
              <a:t>T[</a:t>
            </a:r>
            <a:r>
              <a:rPr lang="en-US" altLang="zh-CN" sz="2000" dirty="0" err="1">
                <a:solidFill>
                  <a:srgbClr val="0070C0"/>
                </a:solidFill>
              </a:rPr>
              <a:t>i</a:t>
            </a:r>
            <a:r>
              <a:rPr lang="en-US" altLang="zh-CN" sz="2000" dirty="0">
                <a:solidFill>
                  <a:srgbClr val="0070C0"/>
                </a:solidFill>
              </a:rPr>
              <a:t>].occupied </a:t>
            </a:r>
            <a:r>
              <a:rPr lang="en-US" altLang="zh-CN" sz="2000" dirty="0">
                <a:solidFill>
                  <a:srgbClr val="7030A0"/>
                </a:solidFill>
              </a:rPr>
              <a:t>&amp;&amp; T[</a:t>
            </a:r>
            <a:r>
              <a:rPr lang="en-US" altLang="zh-CN" sz="2000" dirty="0" err="1">
                <a:solidFill>
                  <a:srgbClr val="7030A0"/>
                </a:solidFill>
              </a:rPr>
              <a:t>i</a:t>
            </a:r>
            <a:r>
              <a:rPr lang="en-US" altLang="zh-CN" sz="2000" dirty="0">
                <a:solidFill>
                  <a:srgbClr val="7030A0"/>
                </a:solidFill>
              </a:rPr>
              <a:t>].key ≠ k</a:t>
            </a:r>
            <a:r>
              <a:rPr lang="en-US" altLang="zh-CN" sz="20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       </a:t>
            </a:r>
            <a:r>
              <a:rPr lang="en-US" altLang="zh-CN" sz="2000" dirty="0" err="1">
                <a:solidFill>
                  <a:srgbClr val="0070C0"/>
                </a:solidFill>
              </a:rPr>
              <a:t>i</a:t>
            </a:r>
            <a:r>
              <a:rPr lang="en-US" altLang="zh-CN" sz="2000" dirty="0">
                <a:solidFill>
                  <a:srgbClr val="0070C0"/>
                </a:solidFill>
              </a:rPr>
              <a:t> = (</a:t>
            </a:r>
            <a:r>
              <a:rPr lang="en-US" altLang="zh-CN" sz="2000" dirty="0" err="1">
                <a:solidFill>
                  <a:srgbClr val="0070C0"/>
                </a:solidFill>
              </a:rPr>
              <a:t>i</a:t>
            </a:r>
            <a:r>
              <a:rPr lang="en-US" altLang="zh-CN" sz="2000" dirty="0">
                <a:solidFill>
                  <a:srgbClr val="0070C0"/>
                </a:solidFill>
              </a:rPr>
              <a:t> + </a:t>
            </a:r>
            <a:r>
              <a:rPr lang="en-US" altLang="zh-CN" sz="2000" dirty="0">
                <a:solidFill>
                  <a:srgbClr val="9933FF"/>
                </a:solidFill>
              </a:rPr>
              <a:t>d[</a:t>
            </a:r>
            <a:r>
              <a:rPr lang="en-US" altLang="zh-CN" sz="2000" dirty="0" err="1">
                <a:solidFill>
                  <a:srgbClr val="9933FF"/>
                </a:solidFill>
              </a:rPr>
              <a:t>j++</a:t>
            </a:r>
            <a:r>
              <a:rPr lang="en-US" altLang="zh-CN" sz="2000" dirty="0">
                <a:solidFill>
                  <a:srgbClr val="9933FF"/>
                </a:solidFill>
              </a:rPr>
              <a:t>]</a:t>
            </a:r>
            <a:r>
              <a:rPr lang="en-US" altLang="zh-CN" sz="2000" dirty="0">
                <a:solidFill>
                  <a:srgbClr val="0070C0"/>
                </a:solidFill>
              </a:rPr>
              <a:t>) % M;   </a:t>
            </a:r>
            <a:r>
              <a:rPr lang="en-US" altLang="zh-CN" sz="2000" dirty="0"/>
              <a:t>//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继续按探查序列搜索</a:t>
            </a:r>
            <a:endParaRPr lang="en-US" altLang="zh-CN" sz="20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    if (T[</a:t>
            </a:r>
            <a:r>
              <a:rPr lang="en-US" altLang="zh-CN" sz="2000" dirty="0" err="1">
                <a:solidFill>
                  <a:srgbClr val="0070C0"/>
                </a:solidFill>
              </a:rPr>
              <a:t>i</a:t>
            </a:r>
            <a:r>
              <a:rPr lang="en-US" altLang="zh-CN" sz="2000" dirty="0">
                <a:solidFill>
                  <a:srgbClr val="0070C0"/>
                </a:solidFill>
              </a:rPr>
              <a:t>].key = k) return </a:t>
            </a:r>
            <a:r>
              <a:rPr lang="en-US" altLang="zh-CN" sz="2000" dirty="0" err="1">
                <a:solidFill>
                  <a:srgbClr val="0070C0"/>
                </a:solidFill>
              </a:rPr>
              <a:t>i</a:t>
            </a:r>
            <a:r>
              <a:rPr lang="en-US" altLang="zh-CN" sz="2000" dirty="0">
                <a:solidFill>
                  <a:srgbClr val="0070C0"/>
                </a:solidFill>
              </a:rPr>
              <a:t>; else return -1;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}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442595" y="4122420"/>
            <a:ext cx="6815455" cy="250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§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v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void insert(k){  </a:t>
            </a:r>
            <a:r>
              <a:rPr lang="en-US" altLang="zh-CN" sz="2000" dirty="0">
                <a:latin typeface="Verdana" panose="020B0604030504040204" pitchFamily="34" charset="0"/>
                <a:cs typeface="Verdana" panose="020B0604030504040204" pitchFamily="34" charset="0"/>
              </a:rPr>
              <a:t>//</a:t>
            </a:r>
            <a:r>
              <a:rPr lang="zh-CN" altLang="en-US" sz="2000" dirty="0">
                <a:latin typeface="Verdana" panose="020B0604030504040204" pitchFamily="34" charset="0"/>
                <a:ea typeface="黑体" panose="02010609060101010101" pitchFamily="49" charset="-122"/>
                <a:cs typeface="Verdana" panose="020B0604030504040204" pitchFamily="34" charset="0"/>
              </a:rPr>
              <a:t>需先检查</a:t>
            </a:r>
            <a:r>
              <a:rPr lang="en-US" altLang="zh-CN" sz="2000" dirty="0">
                <a:latin typeface="Verdana" panose="020B0604030504040204" pitchFamily="34" charset="0"/>
                <a:ea typeface="黑体" panose="02010609060101010101" pitchFamily="49" charset="-122"/>
                <a:cs typeface="Verdana" panose="020B0604030504040204" pitchFamily="34" charset="0"/>
              </a:rPr>
              <a:t>k</a:t>
            </a:r>
            <a:r>
              <a:rPr lang="zh-CN" altLang="en-US" sz="2000" dirty="0">
                <a:latin typeface="Verdana" panose="020B0604030504040204" pitchFamily="34" charset="0"/>
                <a:ea typeface="黑体" panose="02010609060101010101" pitchFamily="49" charset="-122"/>
                <a:cs typeface="Verdana" panose="020B0604030504040204" pitchFamily="34" charset="0"/>
              </a:rPr>
              <a:t>不在</a:t>
            </a:r>
            <a:r>
              <a:rPr lang="en-US" altLang="zh-CN" sz="2000" dirty="0">
                <a:latin typeface="Verdana" panose="020B0604030504040204" pitchFamily="34" charset="0"/>
                <a:ea typeface="黑体" panose="02010609060101010101" pitchFamily="49" charset="-122"/>
                <a:cs typeface="Verdana" panose="020B0604030504040204" pitchFamily="34" charset="0"/>
              </a:rPr>
              <a:t>T</a:t>
            </a:r>
            <a:r>
              <a:rPr lang="zh-CN" altLang="en-US" sz="2000" dirty="0">
                <a:latin typeface="Verdana" panose="020B0604030504040204" pitchFamily="34" charset="0"/>
                <a:ea typeface="黑体" panose="02010609060101010101" pitchFamily="49" charset="-122"/>
                <a:cs typeface="Verdana" panose="020B0604030504040204" pitchFamily="34" charset="0"/>
              </a:rPr>
              <a:t>中</a:t>
            </a:r>
            <a:r>
              <a:rPr lang="en-US" altLang="zh-CN" sz="2000" dirty="0">
                <a:latin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buFont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altLang="zh-CN" sz="2000" dirty="0" err="1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:= H(k); j = 1;</a:t>
            </a:r>
          </a:p>
          <a:p>
            <a:pPr marL="0" indent="0">
              <a:buFont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 while (</a:t>
            </a:r>
            <a:r>
              <a:rPr lang="zh-CN" altLang="en-US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!T[</a:t>
            </a:r>
            <a:r>
              <a:rPr lang="en-US" altLang="zh-CN" sz="2000" dirty="0" err="1">
                <a:solidFill>
                  <a:srgbClr val="C0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zh-CN" sz="2000" dirty="0">
                <a:solidFill>
                  <a:srgbClr val="C0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].dead </a:t>
            </a: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&amp;&amp; T[</a:t>
            </a:r>
            <a:r>
              <a:rPr lang="en-US" altLang="zh-CN" sz="2000" dirty="0" err="1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].occupied)</a:t>
            </a:r>
          </a:p>
          <a:p>
            <a:pPr marL="0" indent="0">
              <a:buFont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       </a:t>
            </a:r>
            <a:r>
              <a:rPr lang="en-US" altLang="zh-CN" sz="2000" dirty="0" err="1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= (</a:t>
            </a:r>
            <a:r>
              <a:rPr lang="en-US" altLang="zh-CN" sz="2000" dirty="0" err="1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+ </a:t>
            </a:r>
            <a:r>
              <a:rPr lang="en-US" altLang="zh-CN" sz="2000" dirty="0">
                <a:solidFill>
                  <a:srgbClr val="9933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d[</a:t>
            </a:r>
            <a:r>
              <a:rPr lang="en-US" altLang="zh-CN" sz="2000" dirty="0" err="1">
                <a:solidFill>
                  <a:srgbClr val="9933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j++</a:t>
            </a:r>
            <a:r>
              <a:rPr lang="en-US" altLang="zh-CN" sz="2000" dirty="0">
                <a:solidFill>
                  <a:srgbClr val="9933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]</a:t>
            </a: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) % M;   </a:t>
            </a:r>
            <a:r>
              <a:rPr lang="en-US" altLang="zh-CN" sz="2000" dirty="0">
                <a:latin typeface="Verdana" panose="020B0604030504040204" pitchFamily="34" charset="0"/>
                <a:cs typeface="Verdana" panose="020B0604030504040204" pitchFamily="34" charset="0"/>
              </a:rPr>
              <a:t>//</a:t>
            </a:r>
            <a:r>
              <a:rPr lang="zh-CN" altLang="en-US" sz="2000" dirty="0">
                <a:latin typeface="Verdana" panose="020B0604030504040204" pitchFamily="34" charset="0"/>
                <a:ea typeface="黑体" panose="02010609060101010101" pitchFamily="49" charset="-122"/>
                <a:cs typeface="Verdana" panose="020B0604030504040204" pitchFamily="34" charset="0"/>
              </a:rPr>
              <a:t>继续按探查序列搜索</a:t>
            </a:r>
          </a:p>
          <a:p>
            <a:pPr marL="0" indent="0">
              <a:buFont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altLang="zh-CN" sz="2000" dirty="0">
                <a:solidFill>
                  <a:srgbClr val="00B0F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T[</a:t>
            </a:r>
            <a:r>
              <a:rPr lang="en-US" altLang="zh-CN" sz="2000" dirty="0" err="1">
                <a:solidFill>
                  <a:srgbClr val="00B0F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zh-CN" sz="2000" dirty="0">
                <a:solidFill>
                  <a:srgbClr val="00B0F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].dead = false; </a:t>
            </a: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T[</a:t>
            </a:r>
            <a:r>
              <a:rPr lang="en-US" altLang="zh-CN" sz="2000" dirty="0" err="1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].key </a:t>
            </a: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 k;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 marL="0" indent="0">
              <a:buFontTx/>
              <a:buNone/>
            </a:pPr>
            <a:endParaRPr lang="zh-CN" altLang="en-US" sz="2000" dirty="0">
              <a:solidFill>
                <a:srgbClr val="0070C0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3848" y="3197225"/>
            <a:ext cx="2569464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void delete(k){ 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altLang="zh-CN" sz="2000" dirty="0">
                <a:solidFill>
                  <a:srgbClr val="00B0F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T[find(k)].dead </a:t>
            </a:r>
            <a:br>
              <a:rPr lang="en-US" altLang="zh-CN" sz="2000" dirty="0">
                <a:solidFill>
                  <a:srgbClr val="00B0F0"/>
                </a:solidFill>
                <a:latin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zh-CN" sz="2000" dirty="0">
                <a:solidFill>
                  <a:srgbClr val="00B0F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   = true;</a:t>
            </a:r>
          </a:p>
          <a:p>
            <a:r>
              <a:rPr lang="en-US" altLang="zh-CN" sz="2000" dirty="0">
                <a:solidFill>
                  <a:srgbClr val="0070C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zh-CN" altLang="en-US" sz="2000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AD59E9-6BAD-114B-BCFD-61610B4D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grpSp>
        <p:nvGrpSpPr>
          <p:cNvPr id="4" name="Group 28"/>
          <p:cNvGrpSpPr/>
          <p:nvPr/>
        </p:nvGrpSpPr>
        <p:grpSpPr bwMode="auto">
          <a:xfrm>
            <a:off x="635081" y="1602463"/>
            <a:ext cx="4062413" cy="4465637"/>
            <a:chOff x="927" y="859"/>
            <a:chExt cx="2559" cy="281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927" y="859"/>
              <a:ext cx="2559" cy="2813"/>
              <a:chOff x="699" y="1200"/>
              <a:chExt cx="2559" cy="2813"/>
            </a:xfrm>
          </p:grpSpPr>
          <p:sp>
            <p:nvSpPr>
              <p:cNvPr id="10" name="AutoShape 4"/>
              <p:cNvSpPr>
                <a:spLocks noChangeArrowheads="1"/>
              </p:cNvSpPr>
              <p:nvPr/>
            </p:nvSpPr>
            <p:spPr bwMode="auto">
              <a:xfrm>
                <a:off x="1769" y="1407"/>
                <a:ext cx="807" cy="238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给定</a:t>
                </a: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k</a:t>
                </a:r>
                <a:r>
                  <a:rPr kumimoji="1" lang="zh-CN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值</a:t>
                </a:r>
                <a:endPara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AutoShape 5"/>
              <p:cNvSpPr>
                <a:spLocks noChangeArrowheads="1"/>
              </p:cNvSpPr>
              <p:nvPr/>
            </p:nvSpPr>
            <p:spPr bwMode="auto">
              <a:xfrm>
                <a:off x="1782" y="1844"/>
                <a:ext cx="807" cy="238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计算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2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H(k)</a:t>
                </a:r>
              </a:p>
            </p:txBody>
          </p:sp>
          <p:sp>
            <p:nvSpPr>
              <p:cNvPr id="12" name="AutoShape 6"/>
              <p:cNvSpPr>
                <a:spLocks noChangeArrowheads="1"/>
              </p:cNvSpPr>
              <p:nvPr/>
            </p:nvSpPr>
            <p:spPr bwMode="auto">
              <a:xfrm>
                <a:off x="1492" y="2279"/>
                <a:ext cx="1381" cy="365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此地址为空</a:t>
                </a:r>
              </a:p>
            </p:txBody>
          </p:sp>
          <p:sp>
            <p:nvSpPr>
              <p:cNvPr id="13" name="AutoShape 7"/>
              <p:cNvSpPr>
                <a:spLocks noChangeArrowheads="1"/>
              </p:cNvSpPr>
              <p:nvPr/>
            </p:nvSpPr>
            <p:spPr bwMode="auto">
              <a:xfrm>
                <a:off x="1506" y="2831"/>
                <a:ext cx="1381" cy="365"/>
              </a:xfrm>
              <a:prstGeom prst="flowChartDecision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关键字</a:t>
                </a: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==k</a:t>
                </a:r>
              </a:p>
            </p:txBody>
          </p:sp>
          <p:sp>
            <p:nvSpPr>
              <p:cNvPr id="14" name="AutoShape 8"/>
              <p:cNvSpPr>
                <a:spLocks noChangeArrowheads="1"/>
              </p:cNvSpPr>
              <p:nvPr/>
            </p:nvSpPr>
            <p:spPr bwMode="auto">
              <a:xfrm>
                <a:off x="699" y="2603"/>
                <a:ext cx="807" cy="238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查找失败</a:t>
                </a:r>
              </a:p>
            </p:txBody>
          </p:sp>
          <p:sp>
            <p:nvSpPr>
              <p:cNvPr id="15" name="AutoShape 9"/>
              <p:cNvSpPr>
                <a:spLocks noChangeArrowheads="1"/>
              </p:cNvSpPr>
              <p:nvPr/>
            </p:nvSpPr>
            <p:spPr bwMode="auto">
              <a:xfrm>
                <a:off x="722" y="3163"/>
                <a:ext cx="807" cy="238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查找成功</a:t>
                </a:r>
              </a:p>
            </p:txBody>
          </p:sp>
          <p:sp>
            <p:nvSpPr>
              <p:cNvPr id="16" name="AutoShape 10"/>
              <p:cNvSpPr>
                <a:spLocks noChangeArrowheads="1"/>
              </p:cNvSpPr>
              <p:nvPr/>
            </p:nvSpPr>
            <p:spPr bwMode="auto">
              <a:xfrm>
                <a:off x="1670" y="3383"/>
                <a:ext cx="1112" cy="446"/>
              </a:xfrm>
              <a:prstGeom prst="flowChartProcess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按处理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冲突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方法计算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25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Hi(k)</a:t>
                </a:r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>
                <a:off x="2152" y="1200"/>
                <a:ext cx="0" cy="20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>
                <a:off x="2172" y="1645"/>
                <a:ext cx="0" cy="1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>
                <a:off x="2183" y="2079"/>
                <a:ext cx="0" cy="1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>
                <a:off x="2193" y="2648"/>
                <a:ext cx="0" cy="1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>
                <a:off x="2193" y="3196"/>
                <a:ext cx="0" cy="1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 flipH="1">
                <a:off x="1076" y="2462"/>
                <a:ext cx="39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>
                <a:off x="1086" y="2462"/>
                <a:ext cx="0" cy="1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 flipH="1">
                <a:off x="1107" y="3010"/>
                <a:ext cx="4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>
                <a:off x="1107" y="3020"/>
                <a:ext cx="0" cy="1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>
                <a:off x="2203" y="3827"/>
                <a:ext cx="0" cy="1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>
                <a:off x="2214" y="4013"/>
                <a:ext cx="10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 flipV="1">
                <a:off x="3258" y="2203"/>
                <a:ext cx="0" cy="181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Line 23"/>
              <p:cNvSpPr>
                <a:spLocks noChangeShapeType="1"/>
              </p:cNvSpPr>
              <p:nvPr/>
            </p:nvSpPr>
            <p:spPr bwMode="auto">
              <a:xfrm flipH="1">
                <a:off x="2183" y="2203"/>
                <a:ext cx="10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" name="Text Box 24"/>
            <p:cNvSpPr txBox="1">
              <a:spLocks noChangeArrowheads="1"/>
            </p:cNvSpPr>
            <p:nvPr/>
          </p:nvSpPr>
          <p:spPr bwMode="auto">
            <a:xfrm>
              <a:off x="1620" y="1895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sp>
          <p:nvSpPr>
            <p:cNvPr id="7" name="Text Box 25"/>
            <p:cNvSpPr txBox="1">
              <a:spLocks noChangeArrowheads="1"/>
            </p:cNvSpPr>
            <p:nvPr/>
          </p:nvSpPr>
          <p:spPr bwMode="auto">
            <a:xfrm>
              <a:off x="2431" y="2228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</a:p>
          </p:txBody>
        </p:sp>
        <p:sp>
          <p:nvSpPr>
            <p:cNvPr id="8" name="Text Box 26"/>
            <p:cNvSpPr txBox="1">
              <a:spLocks noChangeArrowheads="1"/>
            </p:cNvSpPr>
            <p:nvPr/>
          </p:nvSpPr>
          <p:spPr bwMode="auto">
            <a:xfrm>
              <a:off x="1609" y="2473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sp>
          <p:nvSpPr>
            <p:cNvPr id="9" name="Text Box 27"/>
            <p:cNvSpPr txBox="1">
              <a:spLocks noChangeArrowheads="1"/>
            </p:cNvSpPr>
            <p:nvPr/>
          </p:nvSpPr>
          <p:spPr bwMode="auto">
            <a:xfrm>
              <a:off x="2420" y="2794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 flipH="1">
            <a:off x="5274310" y="2105025"/>
            <a:ext cx="36658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影响效率因素：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/>
              <a:t>   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H(k)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的定义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②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Hi(k)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的定义</a:t>
            </a:r>
            <a:endParaRPr lang="en-US" altLang="zh-CN" sz="2400" dirty="0"/>
          </a:p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α=n/M</a:t>
            </a:r>
            <a:r>
              <a:rPr lang="zh-CN" altLang="en-US" sz="24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zh-CN" altLang="en-US" sz="2400" dirty="0"/>
              <a:t>（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占空比）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④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数据加入的先后</a:t>
            </a: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等等</a:t>
            </a:r>
          </a:p>
          <a:p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不易给出严格的分析。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但是实测效率还不错</a:t>
            </a:r>
            <a:br>
              <a:rPr lang="en-US" altLang="zh-CN" sz="2400" dirty="0"/>
            </a:br>
            <a:r>
              <a:rPr lang="en-US" altLang="zh-CN" sz="2400" dirty="0"/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（如果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不太烂，而且数据不太针对）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654743" y="732790"/>
            <a:ext cx="5480132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 = (H(k) + di) % M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（开放定址）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或者</a:t>
            </a:r>
            <a:r>
              <a:rPr kumimoji="1" lang="en-US" altLang="zh-CN" sz="240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也可以是另外的一个</a:t>
            </a:r>
            <a:r>
              <a:rPr kumimoji="1" lang="en-US" altLang="zh-CN" sz="240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Hash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函数（此时称作</a:t>
            </a:r>
            <a:r>
              <a:rPr kumimoji="1"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再</a:t>
            </a:r>
            <a:r>
              <a:rPr kumimoji="1"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Hash</a:t>
            </a:r>
            <a:r>
              <a:rPr kumimoji="1"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05197" y="6233974"/>
            <a:ext cx="3870641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good in practice but no guarantee.</a:t>
            </a:r>
          </a:p>
        </p:txBody>
      </p:sp>
      <p:sp>
        <p:nvSpPr>
          <p:cNvPr id="34" name="文本框 33"/>
          <p:cNvSpPr txBox="1"/>
          <p:nvPr/>
        </p:nvSpPr>
        <p:spPr>
          <a:xfrm flipH="1">
            <a:off x="96764" y="5558512"/>
            <a:ext cx="18257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此图不考虑</a:t>
            </a:r>
            <a:endParaRPr lang="en-US" altLang="zh-CN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已删除标记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116095-6BD5-5543-9543-C24310B5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BE3EE9-DFD9-C744-9C61-B9E625C1E72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2.2 </a:t>
            </a:r>
            <a:r>
              <a:rPr lang="zh-CN" altLang="en-US" dirty="0">
                <a:sym typeface="+mn-ea"/>
              </a:rPr>
              <a:t>处理冲突的方法</a:t>
            </a:r>
            <a:r>
              <a:rPr lang="en-US" altLang="zh-CN" dirty="0">
                <a:latin typeface="黑体" panose="02010609060101010101" pitchFamily="49" charset="-122"/>
                <a:sym typeface="+mn-ea"/>
              </a:rPr>
              <a:t>: 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链地址法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D6B5C7-AF65-1046-9AAE-ABF00E47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165D9C-117F-D049-93DC-CF3F17FCA2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将所有冲突的记录存储在一个单链表中，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并用一维数组存放链表头指针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定义指针数组</a:t>
            </a:r>
            <a:r>
              <a:rPr lang="en-US" altLang="zh-CN" dirty="0"/>
              <a:t>:Node *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linkhash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[M]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dirty="0">
                <a:latin typeface="黑体" panose="02010609060101010101" pitchFamily="49" charset="-122"/>
              </a:rPr>
              <a:t>每个存储一个链表，初始时为空链表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spcBef>
                <a:spcPts val="1200"/>
              </a:spcBef>
            </a:pPr>
            <a:r>
              <a:rPr lang="zh-CN" altLang="en-US" dirty="0">
                <a:latin typeface="黑体" panose="02010609060101010101" pitchFamily="49" charset="-122"/>
              </a:rPr>
              <a:t>哈希地址为h的记录都插入到以</a:t>
            </a:r>
            <a:r>
              <a:rPr lang="zh-CN" altLang="en-US" dirty="0"/>
              <a:t>linkhash[h]</a:t>
            </a:r>
            <a:r>
              <a:rPr lang="zh-CN" altLang="en-US" dirty="0">
                <a:latin typeface="黑体" panose="02010609060101010101" pitchFamily="49" charset="-122"/>
              </a:rPr>
              <a:t>为头指针的链表中。</a:t>
            </a:r>
            <a:endParaRPr lang="en-US" altLang="zh-CN" dirty="0">
              <a:latin typeface="黑体" panose="02010609060101010101" pitchFamily="49" charset="-122"/>
            </a:endParaRPr>
          </a:p>
          <a:p>
            <a:pPr lvl="1">
              <a:spcBef>
                <a:spcPts val="1200"/>
              </a:spcBef>
            </a:pPr>
            <a:r>
              <a:rPr lang="zh-CN" altLang="en-US" dirty="0">
                <a:latin typeface="黑体" panose="02010609060101010101" pitchFamily="49" charset="-122"/>
              </a:rPr>
              <a:t>插入位置可以在表头或表尾或按关键字排序插入。</a:t>
            </a:r>
            <a:endParaRPr lang="zh-CN" altLang="en-US" sz="2400" dirty="0">
              <a:latin typeface="黑体" panose="02010609060101010101" pitchFamily="49" charset="-122"/>
            </a:endParaRP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实际中，比开放定址稍微常用一些。</a:t>
            </a:r>
            <a:b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但是也有他的缺点：如空间要动态维护。</a:t>
            </a:r>
          </a:p>
          <a:p>
            <a:pPr>
              <a:buNone/>
            </a:pPr>
            <a:endParaRPr lang="en-US" altLang="zh-CN" dirty="0"/>
          </a:p>
          <a:p>
            <a:pPr lvl="3"/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0" y="1"/>
            <a:ext cx="78867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bg2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endParaRPr lang="zh-CN" altLang="en-US" sz="3600" dirty="0">
              <a:latin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33527" y="323342"/>
            <a:ext cx="7766050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例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已知一组关键字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19,14,23,1,68,20,84,27,55,11,10,79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哈希函数为：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H(key)=key MOD 13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</a:t>
            </a:r>
            <a:r>
              <a: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用链地址法处理冲突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31747" name="Group 3"/>
          <p:cNvGrpSpPr/>
          <p:nvPr/>
        </p:nvGrpSpPr>
        <p:grpSpPr bwMode="auto">
          <a:xfrm>
            <a:off x="1676400" y="1953133"/>
            <a:ext cx="5791200" cy="4176713"/>
            <a:chOff x="1070" y="1448"/>
            <a:chExt cx="3648" cy="2631"/>
          </a:xfrm>
        </p:grpSpPr>
        <p:grpSp>
          <p:nvGrpSpPr>
            <p:cNvPr id="80900" name="Group 4"/>
            <p:cNvGrpSpPr/>
            <p:nvPr/>
          </p:nvGrpSpPr>
          <p:grpSpPr bwMode="auto">
            <a:xfrm>
              <a:off x="1303" y="1448"/>
              <a:ext cx="373" cy="2576"/>
              <a:chOff x="1303" y="1448"/>
              <a:chExt cx="373" cy="2576"/>
            </a:xfrm>
          </p:grpSpPr>
          <p:sp>
            <p:nvSpPr>
              <p:cNvPr id="80963" name="Rectangle 5"/>
              <p:cNvSpPr>
                <a:spLocks noChangeArrowheads="1"/>
              </p:cNvSpPr>
              <p:nvPr/>
            </p:nvSpPr>
            <p:spPr bwMode="auto">
              <a:xfrm>
                <a:off x="1303" y="1448"/>
                <a:ext cx="373" cy="2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64" name="Line 6"/>
              <p:cNvSpPr>
                <a:spLocks noChangeShapeType="1"/>
              </p:cNvSpPr>
              <p:nvPr/>
            </p:nvSpPr>
            <p:spPr bwMode="auto">
              <a:xfrm>
                <a:off x="1303" y="1645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65" name="Line 7"/>
              <p:cNvSpPr>
                <a:spLocks noChangeShapeType="1"/>
              </p:cNvSpPr>
              <p:nvPr/>
            </p:nvSpPr>
            <p:spPr bwMode="auto">
              <a:xfrm>
                <a:off x="1303" y="1842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66" name="Line 8"/>
              <p:cNvSpPr>
                <a:spLocks noChangeShapeType="1"/>
              </p:cNvSpPr>
              <p:nvPr/>
            </p:nvSpPr>
            <p:spPr bwMode="auto">
              <a:xfrm>
                <a:off x="1303" y="2040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67" name="Line 9"/>
              <p:cNvSpPr>
                <a:spLocks noChangeShapeType="1"/>
              </p:cNvSpPr>
              <p:nvPr/>
            </p:nvSpPr>
            <p:spPr bwMode="auto">
              <a:xfrm>
                <a:off x="1303" y="2237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68" name="Line 10"/>
              <p:cNvSpPr>
                <a:spLocks noChangeShapeType="1"/>
              </p:cNvSpPr>
              <p:nvPr/>
            </p:nvSpPr>
            <p:spPr bwMode="auto">
              <a:xfrm>
                <a:off x="1303" y="2435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69" name="Line 11"/>
              <p:cNvSpPr>
                <a:spLocks noChangeShapeType="1"/>
              </p:cNvSpPr>
              <p:nvPr/>
            </p:nvSpPr>
            <p:spPr bwMode="auto">
              <a:xfrm>
                <a:off x="1303" y="2632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0" name="Line 12"/>
              <p:cNvSpPr>
                <a:spLocks noChangeShapeType="1"/>
              </p:cNvSpPr>
              <p:nvPr/>
            </p:nvSpPr>
            <p:spPr bwMode="auto">
              <a:xfrm>
                <a:off x="1303" y="2830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1" name="Line 13"/>
              <p:cNvSpPr>
                <a:spLocks noChangeShapeType="1"/>
              </p:cNvSpPr>
              <p:nvPr/>
            </p:nvSpPr>
            <p:spPr bwMode="auto">
              <a:xfrm>
                <a:off x="1303" y="3027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2" name="Line 14"/>
              <p:cNvSpPr>
                <a:spLocks noChangeShapeType="1"/>
              </p:cNvSpPr>
              <p:nvPr/>
            </p:nvSpPr>
            <p:spPr bwMode="auto">
              <a:xfrm>
                <a:off x="1303" y="3225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3" name="Line 15"/>
              <p:cNvSpPr>
                <a:spLocks noChangeShapeType="1"/>
              </p:cNvSpPr>
              <p:nvPr/>
            </p:nvSpPr>
            <p:spPr bwMode="auto">
              <a:xfrm>
                <a:off x="1303" y="3422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4" name="Line 16"/>
              <p:cNvSpPr>
                <a:spLocks noChangeShapeType="1"/>
              </p:cNvSpPr>
              <p:nvPr/>
            </p:nvSpPr>
            <p:spPr bwMode="auto">
              <a:xfrm>
                <a:off x="1303" y="3620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75" name="Line 17"/>
              <p:cNvSpPr>
                <a:spLocks noChangeShapeType="1"/>
              </p:cNvSpPr>
              <p:nvPr/>
            </p:nvSpPr>
            <p:spPr bwMode="auto">
              <a:xfrm>
                <a:off x="1303" y="3818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0901" name="Text Box 18"/>
            <p:cNvSpPr txBox="1">
              <a:spLocks noChangeArrowheads="1"/>
            </p:cNvSpPr>
            <p:nvPr/>
          </p:nvSpPr>
          <p:spPr bwMode="auto">
            <a:xfrm>
              <a:off x="1070" y="1450"/>
              <a:ext cx="289" cy="2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0 1 2 3 4  5 6  7 8 9 10 11 12 </a:t>
              </a:r>
            </a:p>
          </p:txBody>
        </p:sp>
        <p:grpSp>
          <p:nvGrpSpPr>
            <p:cNvPr id="80902" name="Group 19"/>
            <p:cNvGrpSpPr/>
            <p:nvPr/>
          </p:nvGrpSpPr>
          <p:grpSpPr bwMode="auto">
            <a:xfrm>
              <a:off x="1552" y="1623"/>
              <a:ext cx="869" cy="218"/>
              <a:chOff x="1976" y="2813"/>
              <a:chExt cx="869" cy="218"/>
            </a:xfrm>
          </p:grpSpPr>
          <p:sp>
            <p:nvSpPr>
              <p:cNvPr id="80960" name="Rectangle 20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14</a:t>
                </a:r>
              </a:p>
            </p:txBody>
          </p:sp>
          <p:sp>
            <p:nvSpPr>
              <p:cNvPr id="80961" name="Line 21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62" name="Line 22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0903" name="Text Box 23"/>
            <p:cNvSpPr txBox="1">
              <a:spLocks noChangeArrowheads="1"/>
            </p:cNvSpPr>
            <p:nvPr/>
          </p:nvSpPr>
          <p:spPr bwMode="auto">
            <a:xfrm>
              <a:off x="1362" y="1448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grpSp>
          <p:nvGrpSpPr>
            <p:cNvPr id="80904" name="Group 24"/>
            <p:cNvGrpSpPr/>
            <p:nvPr/>
          </p:nvGrpSpPr>
          <p:grpSpPr bwMode="auto">
            <a:xfrm>
              <a:off x="2317" y="1623"/>
              <a:ext cx="869" cy="218"/>
              <a:chOff x="1976" y="2813"/>
              <a:chExt cx="869" cy="218"/>
            </a:xfrm>
          </p:grpSpPr>
          <p:sp>
            <p:nvSpPr>
              <p:cNvPr id="80957" name="Rectangle 25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80958" name="Line 26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59" name="Line 27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05" name="Group 28"/>
            <p:cNvGrpSpPr/>
            <p:nvPr/>
          </p:nvGrpSpPr>
          <p:grpSpPr bwMode="auto">
            <a:xfrm>
              <a:off x="3094" y="1622"/>
              <a:ext cx="869" cy="218"/>
              <a:chOff x="1976" y="2813"/>
              <a:chExt cx="869" cy="218"/>
            </a:xfrm>
          </p:grpSpPr>
          <p:sp>
            <p:nvSpPr>
              <p:cNvPr id="80954" name="Rectangle 29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27</a:t>
                </a:r>
              </a:p>
            </p:txBody>
          </p:sp>
          <p:sp>
            <p:nvSpPr>
              <p:cNvPr id="80955" name="Line 30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56" name="Line 31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06" name="Group 32"/>
            <p:cNvGrpSpPr/>
            <p:nvPr/>
          </p:nvGrpSpPr>
          <p:grpSpPr bwMode="auto">
            <a:xfrm>
              <a:off x="3849" y="1624"/>
              <a:ext cx="869" cy="218"/>
              <a:chOff x="1976" y="2813"/>
              <a:chExt cx="869" cy="218"/>
            </a:xfrm>
          </p:grpSpPr>
          <p:sp>
            <p:nvSpPr>
              <p:cNvPr id="80951" name="Rectangle 33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79</a:t>
                </a:r>
              </a:p>
            </p:txBody>
          </p:sp>
          <p:sp>
            <p:nvSpPr>
              <p:cNvPr id="80952" name="Line 34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53" name="Line 35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07" name="Group 36"/>
            <p:cNvGrpSpPr/>
            <p:nvPr/>
          </p:nvGrpSpPr>
          <p:grpSpPr bwMode="auto">
            <a:xfrm>
              <a:off x="1563" y="2007"/>
              <a:ext cx="869" cy="218"/>
              <a:chOff x="1976" y="2813"/>
              <a:chExt cx="869" cy="218"/>
            </a:xfrm>
          </p:grpSpPr>
          <p:sp>
            <p:nvSpPr>
              <p:cNvPr id="80948" name="Rectangle 37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68</a:t>
                </a:r>
              </a:p>
            </p:txBody>
          </p:sp>
          <p:sp>
            <p:nvSpPr>
              <p:cNvPr id="80949" name="Line 38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50" name="Line 39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08" name="Group 40"/>
            <p:cNvGrpSpPr/>
            <p:nvPr/>
          </p:nvGrpSpPr>
          <p:grpSpPr bwMode="auto">
            <a:xfrm>
              <a:off x="2338" y="2006"/>
              <a:ext cx="869" cy="218"/>
              <a:chOff x="1976" y="2813"/>
              <a:chExt cx="869" cy="218"/>
            </a:xfrm>
          </p:grpSpPr>
          <p:sp>
            <p:nvSpPr>
              <p:cNvPr id="80945" name="Rectangle 41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55</a:t>
                </a:r>
              </a:p>
            </p:txBody>
          </p:sp>
          <p:sp>
            <p:nvSpPr>
              <p:cNvPr id="80946" name="Line 42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47" name="Line 43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09" name="Group 44"/>
            <p:cNvGrpSpPr/>
            <p:nvPr/>
          </p:nvGrpSpPr>
          <p:grpSpPr bwMode="auto">
            <a:xfrm>
              <a:off x="1573" y="2617"/>
              <a:ext cx="869" cy="218"/>
              <a:chOff x="1976" y="2813"/>
              <a:chExt cx="869" cy="218"/>
            </a:xfrm>
          </p:grpSpPr>
          <p:sp>
            <p:nvSpPr>
              <p:cNvPr id="80942" name="Rectangle 45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19</a:t>
                </a:r>
              </a:p>
            </p:txBody>
          </p:sp>
          <p:sp>
            <p:nvSpPr>
              <p:cNvPr id="80943" name="Line 46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44" name="Line 47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10" name="Group 48"/>
            <p:cNvGrpSpPr/>
            <p:nvPr/>
          </p:nvGrpSpPr>
          <p:grpSpPr bwMode="auto">
            <a:xfrm>
              <a:off x="2338" y="2617"/>
              <a:ext cx="869" cy="218"/>
              <a:chOff x="1976" y="2813"/>
              <a:chExt cx="869" cy="218"/>
            </a:xfrm>
          </p:grpSpPr>
          <p:sp>
            <p:nvSpPr>
              <p:cNvPr id="80939" name="Rectangle 49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84</a:t>
                </a:r>
              </a:p>
            </p:txBody>
          </p:sp>
          <p:sp>
            <p:nvSpPr>
              <p:cNvPr id="80940" name="Line 50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41" name="Line 51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11" name="Group 52"/>
            <p:cNvGrpSpPr/>
            <p:nvPr/>
          </p:nvGrpSpPr>
          <p:grpSpPr bwMode="auto">
            <a:xfrm>
              <a:off x="1572" y="2875"/>
              <a:ext cx="869" cy="218"/>
              <a:chOff x="1976" y="2813"/>
              <a:chExt cx="869" cy="218"/>
            </a:xfrm>
          </p:grpSpPr>
          <p:sp>
            <p:nvSpPr>
              <p:cNvPr id="80936" name="Rectangle 53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20</a:t>
                </a:r>
              </a:p>
            </p:txBody>
          </p:sp>
          <p:sp>
            <p:nvSpPr>
              <p:cNvPr id="80937" name="Line 54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38" name="Line 55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12" name="Group 56"/>
            <p:cNvGrpSpPr/>
            <p:nvPr/>
          </p:nvGrpSpPr>
          <p:grpSpPr bwMode="auto">
            <a:xfrm>
              <a:off x="1583" y="3382"/>
              <a:ext cx="869" cy="218"/>
              <a:chOff x="1976" y="2813"/>
              <a:chExt cx="869" cy="218"/>
            </a:xfrm>
          </p:grpSpPr>
          <p:sp>
            <p:nvSpPr>
              <p:cNvPr id="80933" name="Rectangle 57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23</a:t>
                </a:r>
              </a:p>
            </p:txBody>
          </p:sp>
          <p:sp>
            <p:nvSpPr>
              <p:cNvPr id="80934" name="Line 58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35" name="Line 59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13" name="Group 60"/>
            <p:cNvGrpSpPr/>
            <p:nvPr/>
          </p:nvGrpSpPr>
          <p:grpSpPr bwMode="auto">
            <a:xfrm>
              <a:off x="2338" y="3382"/>
              <a:ext cx="869" cy="218"/>
              <a:chOff x="1976" y="2813"/>
              <a:chExt cx="869" cy="218"/>
            </a:xfrm>
          </p:grpSpPr>
          <p:sp>
            <p:nvSpPr>
              <p:cNvPr id="80930" name="Rectangle 61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</a:p>
            </p:txBody>
          </p:sp>
          <p:sp>
            <p:nvSpPr>
              <p:cNvPr id="80931" name="Line 62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32" name="Line 63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914" name="Group 64"/>
            <p:cNvGrpSpPr/>
            <p:nvPr/>
          </p:nvGrpSpPr>
          <p:grpSpPr bwMode="auto">
            <a:xfrm>
              <a:off x="1583" y="3630"/>
              <a:ext cx="869" cy="218"/>
              <a:chOff x="1976" y="2813"/>
              <a:chExt cx="869" cy="218"/>
            </a:xfrm>
          </p:grpSpPr>
          <p:sp>
            <p:nvSpPr>
              <p:cNvPr id="80927" name="Rectangle 65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</a:p>
            </p:txBody>
          </p:sp>
          <p:sp>
            <p:nvSpPr>
              <p:cNvPr id="80928" name="Line 66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929" name="Line 67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0915" name="Text Box 68"/>
            <p:cNvSpPr txBox="1">
              <a:spLocks noChangeArrowheads="1"/>
            </p:cNvSpPr>
            <p:nvPr/>
          </p:nvSpPr>
          <p:spPr bwMode="auto">
            <a:xfrm>
              <a:off x="1362" y="1844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16" name="Text Box 69"/>
            <p:cNvSpPr txBox="1">
              <a:spLocks noChangeArrowheads="1"/>
            </p:cNvSpPr>
            <p:nvPr/>
          </p:nvSpPr>
          <p:spPr bwMode="auto">
            <a:xfrm>
              <a:off x="1362" y="2216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17" name="Text Box 70"/>
            <p:cNvSpPr txBox="1">
              <a:spLocks noChangeArrowheads="1"/>
            </p:cNvSpPr>
            <p:nvPr/>
          </p:nvSpPr>
          <p:spPr bwMode="auto">
            <a:xfrm>
              <a:off x="1362" y="2423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18" name="Text Box 71"/>
            <p:cNvSpPr txBox="1">
              <a:spLocks noChangeArrowheads="1"/>
            </p:cNvSpPr>
            <p:nvPr/>
          </p:nvSpPr>
          <p:spPr bwMode="auto">
            <a:xfrm>
              <a:off x="1362" y="3034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19" name="Text Box 72"/>
            <p:cNvSpPr txBox="1">
              <a:spLocks noChangeArrowheads="1"/>
            </p:cNvSpPr>
            <p:nvPr/>
          </p:nvSpPr>
          <p:spPr bwMode="auto">
            <a:xfrm>
              <a:off x="1362" y="3231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20" name="Text Box 73"/>
            <p:cNvSpPr txBox="1">
              <a:spLocks noChangeArrowheads="1"/>
            </p:cNvSpPr>
            <p:nvPr/>
          </p:nvSpPr>
          <p:spPr bwMode="auto">
            <a:xfrm>
              <a:off x="1362" y="3810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21" name="Text Box 74"/>
            <p:cNvSpPr txBox="1">
              <a:spLocks noChangeArrowheads="1"/>
            </p:cNvSpPr>
            <p:nvPr/>
          </p:nvSpPr>
          <p:spPr bwMode="auto">
            <a:xfrm>
              <a:off x="4497" y="1616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22" name="Text Box 75"/>
            <p:cNvSpPr txBox="1">
              <a:spLocks noChangeArrowheads="1"/>
            </p:cNvSpPr>
            <p:nvPr/>
          </p:nvSpPr>
          <p:spPr bwMode="auto">
            <a:xfrm>
              <a:off x="2967" y="2010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23" name="Text Box 76"/>
            <p:cNvSpPr txBox="1">
              <a:spLocks noChangeArrowheads="1"/>
            </p:cNvSpPr>
            <p:nvPr/>
          </p:nvSpPr>
          <p:spPr bwMode="auto">
            <a:xfrm>
              <a:off x="2956" y="2599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24" name="Text Box 77"/>
            <p:cNvSpPr txBox="1">
              <a:spLocks noChangeArrowheads="1"/>
            </p:cNvSpPr>
            <p:nvPr/>
          </p:nvSpPr>
          <p:spPr bwMode="auto">
            <a:xfrm>
              <a:off x="2201" y="2868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25" name="Text Box 78"/>
            <p:cNvSpPr txBox="1">
              <a:spLocks noChangeArrowheads="1"/>
            </p:cNvSpPr>
            <p:nvPr/>
          </p:nvSpPr>
          <p:spPr bwMode="auto">
            <a:xfrm>
              <a:off x="2956" y="3374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80926" name="Text Box 79"/>
            <p:cNvSpPr txBox="1">
              <a:spLocks noChangeArrowheads="1"/>
            </p:cNvSpPr>
            <p:nvPr/>
          </p:nvSpPr>
          <p:spPr bwMode="auto">
            <a:xfrm>
              <a:off x="2211" y="3624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807826" y="2350008"/>
            <a:ext cx="681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chain</a:t>
            </a:r>
            <a:endParaRPr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5472363" y="2895076"/>
            <a:ext cx="681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chain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5351964" y="3832733"/>
            <a:ext cx="681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chain</a:t>
            </a:r>
            <a:endParaRPr lang="zh-CN" alt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4118977" y="4242070"/>
            <a:ext cx="681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chain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5212263" y="5047726"/>
            <a:ext cx="681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chain</a:t>
            </a:r>
            <a:endParaRPr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4056547" y="5466098"/>
            <a:ext cx="681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chain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E669E1-1D54-204D-820E-7A8F6502C5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BBB7A-0347-E541-A2E2-A5EF01BC7CF9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ldLvl="0" animBg="1" autoUpdateAnimBg="0"/>
      <p:bldP spid="2" grpId="0"/>
      <p:bldP spid="81" grpId="0"/>
      <p:bldP spid="82" grpId="0"/>
      <p:bldP spid="83" grpId="0"/>
      <p:bldP spid="84" grpId="0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Cambria" panose="02040503050406030204" pitchFamily="18" charset="0"/>
              </a:rPr>
              <a:t>评价哈希查找效率的</a:t>
            </a:r>
            <a:r>
              <a:rPr lang="en-US" altLang="zh-CN" sz="32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ASL</a:t>
            </a:r>
            <a:r>
              <a:rPr lang="zh-CN" altLang="en-US" sz="3200" dirty="0">
                <a:latin typeface="黑体" panose="02010609060101010101" pitchFamily="49" charset="-122"/>
              </a:rPr>
              <a:t>分析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217201" y="1596548"/>
            <a:ext cx="7244873" cy="914242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Keys=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19,14,23,1,68,20,84,27,55,11,10,79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哈希函数为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：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H(k)=key % 13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哈希表长为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M=16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383000" y="892572"/>
            <a:ext cx="43140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(1)  用链地址法处理冲突</a:t>
            </a:r>
          </a:p>
        </p:txBody>
      </p:sp>
      <p:grpSp>
        <p:nvGrpSpPr>
          <p:cNvPr id="37" name="Group 3"/>
          <p:cNvGrpSpPr/>
          <p:nvPr/>
        </p:nvGrpSpPr>
        <p:grpSpPr bwMode="auto">
          <a:xfrm>
            <a:off x="1719263" y="2521903"/>
            <a:ext cx="5797550" cy="4176712"/>
            <a:chOff x="1066" y="1448"/>
            <a:chExt cx="3652" cy="2631"/>
          </a:xfrm>
        </p:grpSpPr>
        <p:grpSp>
          <p:nvGrpSpPr>
            <p:cNvPr id="38" name="Group 4"/>
            <p:cNvGrpSpPr/>
            <p:nvPr/>
          </p:nvGrpSpPr>
          <p:grpSpPr bwMode="auto">
            <a:xfrm>
              <a:off x="1303" y="1448"/>
              <a:ext cx="373" cy="2576"/>
              <a:chOff x="1303" y="1448"/>
              <a:chExt cx="373" cy="2576"/>
            </a:xfrm>
          </p:grpSpPr>
          <p:sp>
            <p:nvSpPr>
              <p:cNvPr id="101" name="Rectangle 5"/>
              <p:cNvSpPr>
                <a:spLocks noChangeArrowheads="1"/>
              </p:cNvSpPr>
              <p:nvPr/>
            </p:nvSpPr>
            <p:spPr bwMode="auto">
              <a:xfrm>
                <a:off x="1303" y="1448"/>
                <a:ext cx="373" cy="2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Line 6"/>
              <p:cNvSpPr>
                <a:spLocks noChangeShapeType="1"/>
              </p:cNvSpPr>
              <p:nvPr/>
            </p:nvSpPr>
            <p:spPr bwMode="auto">
              <a:xfrm>
                <a:off x="1303" y="1645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Line 7"/>
              <p:cNvSpPr>
                <a:spLocks noChangeShapeType="1"/>
              </p:cNvSpPr>
              <p:nvPr/>
            </p:nvSpPr>
            <p:spPr bwMode="auto">
              <a:xfrm>
                <a:off x="1303" y="1842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Line 8"/>
              <p:cNvSpPr>
                <a:spLocks noChangeShapeType="1"/>
              </p:cNvSpPr>
              <p:nvPr/>
            </p:nvSpPr>
            <p:spPr bwMode="auto">
              <a:xfrm>
                <a:off x="1303" y="2040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Line 9"/>
              <p:cNvSpPr>
                <a:spLocks noChangeShapeType="1"/>
              </p:cNvSpPr>
              <p:nvPr/>
            </p:nvSpPr>
            <p:spPr bwMode="auto">
              <a:xfrm>
                <a:off x="1303" y="2237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Line 10"/>
              <p:cNvSpPr>
                <a:spLocks noChangeShapeType="1"/>
              </p:cNvSpPr>
              <p:nvPr/>
            </p:nvSpPr>
            <p:spPr bwMode="auto">
              <a:xfrm>
                <a:off x="1303" y="2435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7" name="Line 11"/>
              <p:cNvSpPr>
                <a:spLocks noChangeShapeType="1"/>
              </p:cNvSpPr>
              <p:nvPr/>
            </p:nvSpPr>
            <p:spPr bwMode="auto">
              <a:xfrm>
                <a:off x="1303" y="2632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8" name="Line 12"/>
              <p:cNvSpPr>
                <a:spLocks noChangeShapeType="1"/>
              </p:cNvSpPr>
              <p:nvPr/>
            </p:nvSpPr>
            <p:spPr bwMode="auto">
              <a:xfrm>
                <a:off x="1303" y="2830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9" name="Line 13"/>
              <p:cNvSpPr>
                <a:spLocks noChangeShapeType="1"/>
              </p:cNvSpPr>
              <p:nvPr/>
            </p:nvSpPr>
            <p:spPr bwMode="auto">
              <a:xfrm>
                <a:off x="1303" y="3027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0" name="Line 14"/>
              <p:cNvSpPr>
                <a:spLocks noChangeShapeType="1"/>
              </p:cNvSpPr>
              <p:nvPr/>
            </p:nvSpPr>
            <p:spPr bwMode="auto">
              <a:xfrm>
                <a:off x="1303" y="3225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1" name="Line 15"/>
              <p:cNvSpPr>
                <a:spLocks noChangeShapeType="1"/>
              </p:cNvSpPr>
              <p:nvPr/>
            </p:nvSpPr>
            <p:spPr bwMode="auto">
              <a:xfrm>
                <a:off x="1303" y="3422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2" name="Line 16"/>
              <p:cNvSpPr>
                <a:spLocks noChangeShapeType="1"/>
              </p:cNvSpPr>
              <p:nvPr/>
            </p:nvSpPr>
            <p:spPr bwMode="auto">
              <a:xfrm>
                <a:off x="1303" y="3620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Line 17"/>
              <p:cNvSpPr>
                <a:spLocks noChangeShapeType="1"/>
              </p:cNvSpPr>
              <p:nvPr/>
            </p:nvSpPr>
            <p:spPr bwMode="auto">
              <a:xfrm>
                <a:off x="1303" y="3818"/>
                <a:ext cx="3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1066" y="1450"/>
              <a:ext cx="308" cy="2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0 1  2 3 4 5 6  7 8 9 10 11 12</a:t>
              </a: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</a:p>
          </p:txBody>
        </p:sp>
        <p:grpSp>
          <p:nvGrpSpPr>
            <p:cNvPr id="40" name="Group 19"/>
            <p:cNvGrpSpPr/>
            <p:nvPr/>
          </p:nvGrpSpPr>
          <p:grpSpPr bwMode="auto">
            <a:xfrm>
              <a:off x="1552" y="1623"/>
              <a:ext cx="869" cy="218"/>
              <a:chOff x="1976" y="2813"/>
              <a:chExt cx="869" cy="218"/>
            </a:xfrm>
          </p:grpSpPr>
          <p:sp>
            <p:nvSpPr>
              <p:cNvPr id="98" name="Rectangle 20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14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Line 21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Line 22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1" name="Text Box 23"/>
            <p:cNvSpPr txBox="1">
              <a:spLocks noChangeArrowheads="1"/>
            </p:cNvSpPr>
            <p:nvPr/>
          </p:nvSpPr>
          <p:spPr bwMode="auto">
            <a:xfrm>
              <a:off x="1362" y="1448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grpSp>
          <p:nvGrpSpPr>
            <p:cNvPr id="42" name="Group 24"/>
            <p:cNvGrpSpPr/>
            <p:nvPr/>
          </p:nvGrpSpPr>
          <p:grpSpPr bwMode="auto">
            <a:xfrm>
              <a:off x="2317" y="1623"/>
              <a:ext cx="869" cy="218"/>
              <a:chOff x="1976" y="2813"/>
              <a:chExt cx="869" cy="218"/>
            </a:xfrm>
          </p:grpSpPr>
          <p:sp>
            <p:nvSpPr>
              <p:cNvPr id="95" name="Rectangle 25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Line 26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Line 27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3" name="Group 28"/>
            <p:cNvGrpSpPr/>
            <p:nvPr/>
          </p:nvGrpSpPr>
          <p:grpSpPr bwMode="auto">
            <a:xfrm>
              <a:off x="3094" y="1622"/>
              <a:ext cx="869" cy="218"/>
              <a:chOff x="1976" y="2813"/>
              <a:chExt cx="869" cy="218"/>
            </a:xfrm>
          </p:grpSpPr>
          <p:sp>
            <p:nvSpPr>
              <p:cNvPr id="92" name="Rectangle 29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27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Line 30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Line 31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4" name="Group 32"/>
            <p:cNvGrpSpPr/>
            <p:nvPr/>
          </p:nvGrpSpPr>
          <p:grpSpPr bwMode="auto">
            <a:xfrm>
              <a:off x="3849" y="1624"/>
              <a:ext cx="869" cy="218"/>
              <a:chOff x="1976" y="2813"/>
              <a:chExt cx="869" cy="218"/>
            </a:xfrm>
          </p:grpSpPr>
          <p:sp>
            <p:nvSpPr>
              <p:cNvPr id="89" name="Rectangle 33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79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Line 34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Line 35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5" name="Group 36"/>
            <p:cNvGrpSpPr/>
            <p:nvPr/>
          </p:nvGrpSpPr>
          <p:grpSpPr bwMode="auto">
            <a:xfrm>
              <a:off x="1563" y="2007"/>
              <a:ext cx="869" cy="218"/>
              <a:chOff x="1976" y="2813"/>
              <a:chExt cx="869" cy="218"/>
            </a:xfrm>
          </p:grpSpPr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68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Line 38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Line 39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6" name="Group 40"/>
            <p:cNvGrpSpPr/>
            <p:nvPr/>
          </p:nvGrpSpPr>
          <p:grpSpPr bwMode="auto">
            <a:xfrm>
              <a:off x="2338" y="2006"/>
              <a:ext cx="869" cy="218"/>
              <a:chOff x="1976" y="2813"/>
              <a:chExt cx="869" cy="218"/>
            </a:xfrm>
          </p:grpSpPr>
          <p:sp>
            <p:nvSpPr>
              <p:cNvPr id="83" name="Rectangle 41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55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Line 42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Line 43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7" name="Group 44"/>
            <p:cNvGrpSpPr/>
            <p:nvPr/>
          </p:nvGrpSpPr>
          <p:grpSpPr bwMode="auto">
            <a:xfrm>
              <a:off x="1573" y="2617"/>
              <a:ext cx="869" cy="218"/>
              <a:chOff x="1976" y="2813"/>
              <a:chExt cx="869" cy="218"/>
            </a:xfrm>
          </p:grpSpPr>
          <p:sp>
            <p:nvSpPr>
              <p:cNvPr id="80" name="Rectangle 45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19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Line 46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Line 47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8" name="Group 48"/>
            <p:cNvGrpSpPr/>
            <p:nvPr/>
          </p:nvGrpSpPr>
          <p:grpSpPr bwMode="auto">
            <a:xfrm>
              <a:off x="2338" y="2617"/>
              <a:ext cx="869" cy="218"/>
              <a:chOff x="1976" y="2813"/>
              <a:chExt cx="869" cy="218"/>
            </a:xfrm>
          </p:grpSpPr>
          <p:sp>
            <p:nvSpPr>
              <p:cNvPr id="77" name="Rectangle 49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84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Line 50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Line 51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9" name="Group 52"/>
            <p:cNvGrpSpPr/>
            <p:nvPr/>
          </p:nvGrpSpPr>
          <p:grpSpPr bwMode="auto">
            <a:xfrm>
              <a:off x="1572" y="2875"/>
              <a:ext cx="869" cy="218"/>
              <a:chOff x="1976" y="2813"/>
              <a:chExt cx="869" cy="218"/>
            </a:xfrm>
          </p:grpSpPr>
          <p:sp>
            <p:nvSpPr>
              <p:cNvPr id="74" name="Rectangle 53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20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Line 54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Line 55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0" name="Group 56"/>
            <p:cNvGrpSpPr/>
            <p:nvPr/>
          </p:nvGrpSpPr>
          <p:grpSpPr bwMode="auto">
            <a:xfrm>
              <a:off x="1583" y="3382"/>
              <a:ext cx="869" cy="218"/>
              <a:chOff x="1976" y="2813"/>
              <a:chExt cx="869" cy="218"/>
            </a:xfrm>
          </p:grpSpPr>
          <p:sp>
            <p:nvSpPr>
              <p:cNvPr id="71" name="Rectangle 57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23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Line 58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Line 59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1" name="Group 60"/>
            <p:cNvGrpSpPr/>
            <p:nvPr/>
          </p:nvGrpSpPr>
          <p:grpSpPr bwMode="auto">
            <a:xfrm>
              <a:off x="2338" y="3382"/>
              <a:ext cx="869" cy="218"/>
              <a:chOff x="1976" y="2813"/>
              <a:chExt cx="869" cy="218"/>
            </a:xfrm>
          </p:grpSpPr>
          <p:sp>
            <p:nvSpPr>
              <p:cNvPr id="68" name="Rectangle 61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10</a:t>
                </a:r>
                <a:endPara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Line 62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Line 63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52" name="Group 64"/>
            <p:cNvGrpSpPr/>
            <p:nvPr/>
          </p:nvGrpSpPr>
          <p:grpSpPr bwMode="auto">
            <a:xfrm>
              <a:off x="1583" y="3630"/>
              <a:ext cx="869" cy="218"/>
              <a:chOff x="1976" y="2813"/>
              <a:chExt cx="869" cy="218"/>
            </a:xfrm>
          </p:grpSpPr>
          <p:sp>
            <p:nvSpPr>
              <p:cNvPr id="65" name="Rectangle 65"/>
              <p:cNvSpPr>
                <a:spLocks noChangeArrowheads="1"/>
              </p:cNvSpPr>
              <p:nvPr/>
            </p:nvSpPr>
            <p:spPr bwMode="auto">
              <a:xfrm>
                <a:off x="2234" y="2813"/>
                <a:ext cx="611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66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11</a:t>
                </a:r>
                <a:endPara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Line 66"/>
              <p:cNvSpPr>
                <a:spLocks noChangeShapeType="1"/>
              </p:cNvSpPr>
              <p:nvPr/>
            </p:nvSpPr>
            <p:spPr bwMode="auto">
              <a:xfrm>
                <a:off x="2555" y="2813"/>
                <a:ext cx="0" cy="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67"/>
              <p:cNvSpPr>
                <a:spLocks noChangeShapeType="1"/>
              </p:cNvSpPr>
              <p:nvPr/>
            </p:nvSpPr>
            <p:spPr bwMode="auto">
              <a:xfrm>
                <a:off x="1976" y="292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3" name="Text Box 68"/>
            <p:cNvSpPr txBox="1">
              <a:spLocks noChangeArrowheads="1"/>
            </p:cNvSpPr>
            <p:nvPr/>
          </p:nvSpPr>
          <p:spPr bwMode="auto">
            <a:xfrm>
              <a:off x="1362" y="1844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54" name="Text Box 69"/>
            <p:cNvSpPr txBox="1">
              <a:spLocks noChangeArrowheads="1"/>
            </p:cNvSpPr>
            <p:nvPr/>
          </p:nvSpPr>
          <p:spPr bwMode="auto">
            <a:xfrm>
              <a:off x="1362" y="2216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55" name="Text Box 70"/>
            <p:cNvSpPr txBox="1">
              <a:spLocks noChangeArrowheads="1"/>
            </p:cNvSpPr>
            <p:nvPr/>
          </p:nvSpPr>
          <p:spPr bwMode="auto">
            <a:xfrm>
              <a:off x="1362" y="2423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56" name="Text Box 71"/>
            <p:cNvSpPr txBox="1">
              <a:spLocks noChangeArrowheads="1"/>
            </p:cNvSpPr>
            <p:nvPr/>
          </p:nvSpPr>
          <p:spPr bwMode="auto">
            <a:xfrm>
              <a:off x="1362" y="3034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57" name="Text Box 72"/>
            <p:cNvSpPr txBox="1">
              <a:spLocks noChangeArrowheads="1"/>
            </p:cNvSpPr>
            <p:nvPr/>
          </p:nvSpPr>
          <p:spPr bwMode="auto">
            <a:xfrm>
              <a:off x="1362" y="3231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58" name="Text Box 73"/>
            <p:cNvSpPr txBox="1">
              <a:spLocks noChangeArrowheads="1"/>
            </p:cNvSpPr>
            <p:nvPr/>
          </p:nvSpPr>
          <p:spPr bwMode="auto">
            <a:xfrm>
              <a:off x="1362" y="3810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59" name="Text Box 74"/>
            <p:cNvSpPr txBox="1">
              <a:spLocks noChangeArrowheads="1"/>
            </p:cNvSpPr>
            <p:nvPr/>
          </p:nvSpPr>
          <p:spPr bwMode="auto">
            <a:xfrm>
              <a:off x="4497" y="1616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60" name="Text Box 75"/>
            <p:cNvSpPr txBox="1">
              <a:spLocks noChangeArrowheads="1"/>
            </p:cNvSpPr>
            <p:nvPr/>
          </p:nvSpPr>
          <p:spPr bwMode="auto">
            <a:xfrm>
              <a:off x="2967" y="2010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61" name="Text Box 76"/>
            <p:cNvSpPr txBox="1">
              <a:spLocks noChangeArrowheads="1"/>
            </p:cNvSpPr>
            <p:nvPr/>
          </p:nvSpPr>
          <p:spPr bwMode="auto">
            <a:xfrm>
              <a:off x="2956" y="2599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62" name="Text Box 77"/>
            <p:cNvSpPr txBox="1">
              <a:spLocks noChangeArrowheads="1"/>
            </p:cNvSpPr>
            <p:nvPr/>
          </p:nvSpPr>
          <p:spPr bwMode="auto">
            <a:xfrm>
              <a:off x="2201" y="2868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63" name="Text Box 78"/>
            <p:cNvSpPr txBox="1">
              <a:spLocks noChangeArrowheads="1"/>
            </p:cNvSpPr>
            <p:nvPr/>
          </p:nvSpPr>
          <p:spPr bwMode="auto">
            <a:xfrm>
              <a:off x="2956" y="3374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  <p:sp>
          <p:nvSpPr>
            <p:cNvPr id="64" name="Text Box 79"/>
            <p:cNvSpPr txBox="1">
              <a:spLocks noChangeArrowheads="1"/>
            </p:cNvSpPr>
            <p:nvPr/>
          </p:nvSpPr>
          <p:spPr bwMode="auto">
            <a:xfrm>
              <a:off x="2211" y="3624"/>
              <a:ext cx="19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^</a:t>
              </a:r>
            </a:p>
          </p:txBody>
        </p:sp>
      </p:grpSp>
      <p:sp>
        <p:nvSpPr>
          <p:cNvPr id="114" name="Text Box 80"/>
          <p:cNvSpPr txBox="1">
            <a:spLocks noChangeArrowheads="1"/>
          </p:cNvSpPr>
          <p:nvPr/>
        </p:nvSpPr>
        <p:spPr bwMode="auto">
          <a:xfrm>
            <a:off x="4689476" y="6066971"/>
            <a:ext cx="39998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ASL=(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*6+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)/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=1.75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729605" y="4444365"/>
            <a:ext cx="263207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假设</a:t>
            </a:r>
            <a:r>
              <a: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每个记录的查找概率相等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298A59-AA1E-BD45-9AFA-843EC9E1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build="p" autoUpdateAnimBg="0"/>
      <p:bldP spid="1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790893" y="156838"/>
            <a:ext cx="6824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(2) 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用线性探测处理冲突，即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Hi(k)=(H(k)+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i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) % M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710546" y="5886892"/>
            <a:ext cx="394370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55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)=3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H1=(3+1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16=4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H2=(3+2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16=5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4761846" y="3488180"/>
            <a:ext cx="400782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79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)=1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H1=(1+1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16=2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H2=(1+2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16=3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H3=(1+3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16=4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H4=(1+4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16=5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H5=(1+5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16=6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H6=(1+6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16=7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H7=(1+7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16=8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H8=(1+8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16=9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4819" name="Group 3"/>
          <p:cNvGrpSpPr/>
          <p:nvPr/>
        </p:nvGrpSpPr>
        <p:grpSpPr bwMode="auto">
          <a:xfrm>
            <a:off x="888664" y="1624455"/>
            <a:ext cx="6143625" cy="684212"/>
            <a:chOff x="1261" y="1173"/>
            <a:chExt cx="3870" cy="431"/>
          </a:xfrm>
        </p:grpSpPr>
        <p:sp>
          <p:nvSpPr>
            <p:cNvPr id="90142" name="Text Box 4"/>
            <p:cNvSpPr txBox="1">
              <a:spLocks noChangeArrowheads="1"/>
            </p:cNvSpPr>
            <p:nvPr/>
          </p:nvSpPr>
          <p:spPr bwMode="auto">
            <a:xfrm>
              <a:off x="1295" y="1173"/>
              <a:ext cx="38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0    1    2    3    4    5    6    7    8    9   10   11 12  13  14  15</a:t>
              </a:r>
            </a:p>
          </p:txBody>
        </p:sp>
        <p:grpSp>
          <p:nvGrpSpPr>
            <p:cNvPr id="90143" name="Group 5"/>
            <p:cNvGrpSpPr/>
            <p:nvPr/>
          </p:nvGrpSpPr>
          <p:grpSpPr bwMode="auto">
            <a:xfrm>
              <a:off x="1261" y="1365"/>
              <a:ext cx="3819" cy="239"/>
              <a:chOff x="1261" y="1365"/>
              <a:chExt cx="3819" cy="239"/>
            </a:xfrm>
          </p:grpSpPr>
          <p:sp>
            <p:nvSpPr>
              <p:cNvPr id="90144" name="Rectangle 6"/>
              <p:cNvSpPr>
                <a:spLocks noChangeArrowheads="1"/>
              </p:cNvSpPr>
              <p:nvPr/>
            </p:nvSpPr>
            <p:spPr bwMode="auto">
              <a:xfrm>
                <a:off x="1261" y="1366"/>
                <a:ext cx="3819" cy="2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45" name="Line 7"/>
              <p:cNvSpPr>
                <a:spLocks noChangeShapeType="1"/>
              </p:cNvSpPr>
              <p:nvPr/>
            </p:nvSpPr>
            <p:spPr bwMode="auto">
              <a:xfrm>
                <a:off x="1498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46" name="Line 8"/>
              <p:cNvSpPr>
                <a:spLocks noChangeShapeType="1"/>
              </p:cNvSpPr>
              <p:nvPr/>
            </p:nvSpPr>
            <p:spPr bwMode="auto">
              <a:xfrm>
                <a:off x="1738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47" name="Line 9"/>
              <p:cNvSpPr>
                <a:spLocks noChangeShapeType="1"/>
              </p:cNvSpPr>
              <p:nvPr/>
            </p:nvSpPr>
            <p:spPr bwMode="auto">
              <a:xfrm>
                <a:off x="1978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48" name="Line 10"/>
              <p:cNvSpPr>
                <a:spLocks noChangeShapeType="1"/>
              </p:cNvSpPr>
              <p:nvPr/>
            </p:nvSpPr>
            <p:spPr bwMode="auto">
              <a:xfrm>
                <a:off x="2218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49" name="Line 11"/>
              <p:cNvSpPr>
                <a:spLocks noChangeShapeType="1"/>
              </p:cNvSpPr>
              <p:nvPr/>
            </p:nvSpPr>
            <p:spPr bwMode="auto">
              <a:xfrm>
                <a:off x="2459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0" name="Line 12"/>
              <p:cNvSpPr>
                <a:spLocks noChangeShapeType="1"/>
              </p:cNvSpPr>
              <p:nvPr/>
            </p:nvSpPr>
            <p:spPr bwMode="auto">
              <a:xfrm>
                <a:off x="2699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1" name="Line 13"/>
              <p:cNvSpPr>
                <a:spLocks noChangeShapeType="1"/>
              </p:cNvSpPr>
              <p:nvPr/>
            </p:nvSpPr>
            <p:spPr bwMode="auto">
              <a:xfrm>
                <a:off x="2939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2" name="Line 14"/>
              <p:cNvSpPr>
                <a:spLocks noChangeShapeType="1"/>
              </p:cNvSpPr>
              <p:nvPr/>
            </p:nvSpPr>
            <p:spPr bwMode="auto">
              <a:xfrm>
                <a:off x="3180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3" name="Line 15"/>
              <p:cNvSpPr>
                <a:spLocks noChangeShapeType="1"/>
              </p:cNvSpPr>
              <p:nvPr/>
            </p:nvSpPr>
            <p:spPr bwMode="auto">
              <a:xfrm>
                <a:off x="3420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4" name="Line 16"/>
              <p:cNvSpPr>
                <a:spLocks noChangeShapeType="1"/>
              </p:cNvSpPr>
              <p:nvPr/>
            </p:nvSpPr>
            <p:spPr bwMode="auto">
              <a:xfrm>
                <a:off x="3660" y="1366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5" name="Line 17"/>
              <p:cNvSpPr>
                <a:spLocks noChangeShapeType="1"/>
              </p:cNvSpPr>
              <p:nvPr/>
            </p:nvSpPr>
            <p:spPr bwMode="auto">
              <a:xfrm>
                <a:off x="3900" y="1365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6" name="Line 18"/>
              <p:cNvSpPr>
                <a:spLocks noChangeShapeType="1"/>
              </p:cNvSpPr>
              <p:nvPr/>
            </p:nvSpPr>
            <p:spPr bwMode="auto">
              <a:xfrm>
                <a:off x="4141" y="1365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7" name="Line 19"/>
              <p:cNvSpPr>
                <a:spLocks noChangeShapeType="1"/>
              </p:cNvSpPr>
              <p:nvPr/>
            </p:nvSpPr>
            <p:spPr bwMode="auto">
              <a:xfrm>
                <a:off x="4381" y="1365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8" name="Line 20"/>
              <p:cNvSpPr>
                <a:spLocks noChangeShapeType="1"/>
              </p:cNvSpPr>
              <p:nvPr/>
            </p:nvSpPr>
            <p:spPr bwMode="auto">
              <a:xfrm>
                <a:off x="4621" y="1365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159" name="Line 21"/>
              <p:cNvSpPr>
                <a:spLocks noChangeShapeType="1"/>
              </p:cNvSpPr>
              <p:nvPr/>
            </p:nvSpPr>
            <p:spPr bwMode="auto">
              <a:xfrm>
                <a:off x="4862" y="1365"/>
                <a:ext cx="0" cy="2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4842" name="Text Box 26"/>
          <p:cNvSpPr txBox="1">
            <a:spLocks noChangeArrowheads="1"/>
          </p:cNvSpPr>
          <p:nvPr/>
        </p:nvSpPr>
        <p:spPr bwMode="auto">
          <a:xfrm>
            <a:off x="5192852" y="6125017"/>
            <a:ext cx="3475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ASL=(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*6+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*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)/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=2.5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44" name="Text Box 28"/>
          <p:cNvSpPr txBox="1">
            <a:spLocks noChangeArrowheads="1"/>
          </p:cNvSpPr>
          <p:nvPr/>
        </p:nvSpPr>
        <p:spPr bwMode="auto">
          <a:xfrm>
            <a:off x="1228389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14</a:t>
            </a:r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1610976" y="1894330"/>
            <a:ext cx="374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1</a:t>
            </a:r>
          </a:p>
        </p:txBody>
      </p:sp>
      <p:sp>
        <p:nvSpPr>
          <p:cNvPr id="34846" name="Text Box 30"/>
          <p:cNvSpPr txBox="1">
            <a:spLocks noChangeArrowheads="1"/>
          </p:cNvSpPr>
          <p:nvPr/>
        </p:nvSpPr>
        <p:spPr bwMode="auto">
          <a:xfrm>
            <a:off x="1991976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68</a:t>
            </a:r>
          </a:p>
        </p:txBody>
      </p:sp>
      <p:sp>
        <p:nvSpPr>
          <p:cNvPr id="34847" name="Text Box 31"/>
          <p:cNvSpPr txBox="1">
            <a:spLocks noChangeArrowheads="1"/>
          </p:cNvSpPr>
          <p:nvPr/>
        </p:nvSpPr>
        <p:spPr bwMode="auto">
          <a:xfrm>
            <a:off x="2374564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27</a:t>
            </a:r>
          </a:p>
        </p:txBody>
      </p:sp>
      <p:sp>
        <p:nvSpPr>
          <p:cNvPr id="34848" name="Text Box 32"/>
          <p:cNvSpPr txBox="1">
            <a:spLocks noChangeArrowheads="1"/>
          </p:cNvSpPr>
          <p:nvPr/>
        </p:nvSpPr>
        <p:spPr bwMode="auto">
          <a:xfrm>
            <a:off x="2755564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55</a:t>
            </a:r>
          </a:p>
        </p:txBody>
      </p:sp>
      <p:sp>
        <p:nvSpPr>
          <p:cNvPr id="34849" name="Text Box 33"/>
          <p:cNvSpPr txBox="1">
            <a:spLocks noChangeArrowheads="1"/>
          </p:cNvSpPr>
          <p:nvPr/>
        </p:nvSpPr>
        <p:spPr bwMode="auto">
          <a:xfrm>
            <a:off x="3138151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19</a:t>
            </a:r>
          </a:p>
        </p:txBody>
      </p:sp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3519151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</a:t>
            </a:r>
          </a:p>
        </p:txBody>
      </p:sp>
      <p:sp>
        <p:nvSpPr>
          <p:cNvPr id="34851" name="Text Box 35"/>
          <p:cNvSpPr txBox="1">
            <a:spLocks noChangeArrowheads="1"/>
          </p:cNvSpPr>
          <p:nvPr/>
        </p:nvSpPr>
        <p:spPr bwMode="auto">
          <a:xfrm>
            <a:off x="3901739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84</a:t>
            </a:r>
          </a:p>
        </p:txBody>
      </p:sp>
      <p:sp>
        <p:nvSpPr>
          <p:cNvPr id="34852" name="Text Box 36"/>
          <p:cNvSpPr txBox="1">
            <a:spLocks noChangeArrowheads="1"/>
          </p:cNvSpPr>
          <p:nvPr/>
        </p:nvSpPr>
        <p:spPr bwMode="auto">
          <a:xfrm>
            <a:off x="4282739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79</a:t>
            </a:r>
          </a:p>
        </p:txBody>
      </p:sp>
      <p:sp>
        <p:nvSpPr>
          <p:cNvPr id="34853" name="Text Box 37"/>
          <p:cNvSpPr txBox="1">
            <a:spLocks noChangeArrowheads="1"/>
          </p:cNvSpPr>
          <p:nvPr/>
        </p:nvSpPr>
        <p:spPr bwMode="auto">
          <a:xfrm>
            <a:off x="4665326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23</a:t>
            </a:r>
          </a:p>
        </p:txBody>
      </p:sp>
      <p:sp>
        <p:nvSpPr>
          <p:cNvPr id="34854" name="Text Box 38"/>
          <p:cNvSpPr txBox="1">
            <a:spLocks noChangeArrowheads="1"/>
          </p:cNvSpPr>
          <p:nvPr/>
        </p:nvSpPr>
        <p:spPr bwMode="auto">
          <a:xfrm>
            <a:off x="5046326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11</a:t>
            </a:r>
          </a:p>
        </p:txBody>
      </p:sp>
      <p:sp>
        <p:nvSpPr>
          <p:cNvPr id="34855" name="Text Box 39"/>
          <p:cNvSpPr txBox="1">
            <a:spLocks noChangeArrowheads="1"/>
          </p:cNvSpPr>
          <p:nvPr/>
        </p:nvSpPr>
        <p:spPr bwMode="auto">
          <a:xfrm>
            <a:off x="5427326" y="1894330"/>
            <a:ext cx="43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</a:t>
            </a:r>
          </a:p>
        </p:txBody>
      </p:sp>
      <p:sp>
        <p:nvSpPr>
          <p:cNvPr id="34856" name="Text Box 40"/>
          <p:cNvSpPr txBox="1">
            <a:spLocks noChangeArrowheads="1"/>
          </p:cNvSpPr>
          <p:nvPr/>
        </p:nvSpPr>
        <p:spPr bwMode="auto">
          <a:xfrm>
            <a:off x="710546" y="2491230"/>
            <a:ext cx="1060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19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)=6</a:t>
            </a:r>
          </a:p>
        </p:txBody>
      </p:sp>
      <p:sp>
        <p:nvSpPr>
          <p:cNvPr id="34857" name="Text Box 41"/>
          <p:cNvSpPr txBox="1">
            <a:spLocks noChangeArrowheads="1"/>
          </p:cNvSpPr>
          <p:nvPr/>
        </p:nvSpPr>
        <p:spPr bwMode="auto">
          <a:xfrm>
            <a:off x="710546" y="2802380"/>
            <a:ext cx="1060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14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)=1</a:t>
            </a:r>
          </a:p>
        </p:txBody>
      </p:sp>
      <p:sp>
        <p:nvSpPr>
          <p:cNvPr id="34858" name="Text Box 42"/>
          <p:cNvSpPr txBox="1">
            <a:spLocks noChangeArrowheads="1"/>
          </p:cNvSpPr>
          <p:nvPr/>
        </p:nvSpPr>
        <p:spPr bwMode="auto">
          <a:xfrm>
            <a:off x="710546" y="3111942"/>
            <a:ext cx="118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23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)=10</a:t>
            </a:r>
          </a:p>
        </p:txBody>
      </p:sp>
      <p:sp>
        <p:nvSpPr>
          <p:cNvPr id="34859" name="Text Box 43"/>
          <p:cNvSpPr txBox="1">
            <a:spLocks noChangeArrowheads="1"/>
          </p:cNvSpPr>
          <p:nvPr/>
        </p:nvSpPr>
        <p:spPr bwMode="auto">
          <a:xfrm>
            <a:off x="710546" y="3423092"/>
            <a:ext cx="39308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)=1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H1=(1+1) % 16=2</a:t>
            </a: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710546" y="3732655"/>
            <a:ext cx="1060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68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)=3</a:t>
            </a:r>
          </a:p>
        </p:txBody>
      </p:sp>
      <p:sp>
        <p:nvSpPr>
          <p:cNvPr id="34861" name="Text Box 45"/>
          <p:cNvSpPr txBox="1">
            <a:spLocks noChangeArrowheads="1"/>
          </p:cNvSpPr>
          <p:nvPr/>
        </p:nvSpPr>
        <p:spPr bwMode="auto">
          <a:xfrm>
            <a:off x="710546" y="4042217"/>
            <a:ext cx="1060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)=7</a:t>
            </a:r>
          </a:p>
        </p:txBody>
      </p:sp>
      <p:sp>
        <p:nvSpPr>
          <p:cNvPr id="34862" name="Text Box 46"/>
          <p:cNvSpPr txBox="1">
            <a:spLocks noChangeArrowheads="1"/>
          </p:cNvSpPr>
          <p:nvPr/>
        </p:nvSpPr>
        <p:spPr bwMode="auto">
          <a:xfrm>
            <a:off x="710546" y="4353367"/>
            <a:ext cx="394370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84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)=6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H1=(6+1) % 16=7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H2=(6+2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16=8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63" name="Text Box 47"/>
          <p:cNvSpPr txBox="1">
            <a:spLocks noChangeArrowheads="1"/>
          </p:cNvSpPr>
          <p:nvPr/>
        </p:nvSpPr>
        <p:spPr bwMode="auto">
          <a:xfrm>
            <a:off x="710546" y="4967730"/>
            <a:ext cx="39437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27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)=1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H1=(1+1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16=2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H2=(1+2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16=3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H3=(1+3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16=4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64" name="Text Box 48"/>
          <p:cNvSpPr txBox="1">
            <a:spLocks noChangeArrowheads="1"/>
          </p:cNvSpPr>
          <p:nvPr/>
        </p:nvSpPr>
        <p:spPr bwMode="auto">
          <a:xfrm>
            <a:off x="4761846" y="2473767"/>
            <a:ext cx="1187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11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)=11</a:t>
            </a:r>
          </a:p>
        </p:txBody>
      </p:sp>
      <p:sp>
        <p:nvSpPr>
          <p:cNvPr id="34865" name="Text Box 49"/>
          <p:cNvSpPr txBox="1">
            <a:spLocks noChangeArrowheads="1"/>
          </p:cNvSpPr>
          <p:nvPr/>
        </p:nvSpPr>
        <p:spPr bwMode="auto">
          <a:xfrm>
            <a:off x="4761846" y="2829367"/>
            <a:ext cx="426430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)=10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H1=(10+1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16=11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  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冲突，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H2=(10+2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% 16=12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309E4B0-6283-1341-B5FA-14E48D6EC0C6}"/>
              </a:ext>
            </a:extLst>
          </p:cNvPr>
          <p:cNvGrpSpPr/>
          <p:nvPr/>
        </p:nvGrpSpPr>
        <p:grpSpPr>
          <a:xfrm>
            <a:off x="529036" y="601485"/>
            <a:ext cx="8515187" cy="872601"/>
            <a:chOff x="529036" y="601485"/>
            <a:chExt cx="8515187" cy="872601"/>
          </a:xfrm>
        </p:grpSpPr>
        <p:sp>
          <p:nvSpPr>
            <p:cNvPr id="50" name="文本框 49"/>
            <p:cNvSpPr txBox="1"/>
            <p:nvPr/>
          </p:nvSpPr>
          <p:spPr>
            <a:xfrm>
              <a:off x="1568768" y="601485"/>
              <a:ext cx="54635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25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Keys=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(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19,14,23,1,68,20,84,27,55,11,10,79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B35F10E-B64C-5241-9871-0F4594BDF3C4}"/>
                </a:ext>
              </a:extLst>
            </p:cNvPr>
            <p:cNvSpPr/>
            <p:nvPr/>
          </p:nvSpPr>
          <p:spPr>
            <a:xfrm>
              <a:off x="529036" y="1104754"/>
              <a:ext cx="85151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kumimoji="1" lang="zh-CN" altLang="en-US" dirty="0">
                  <a:latin typeface="Times New Roman" panose="02020603050405020304" pitchFamily="18" charset="0"/>
                </a:rPr>
                <a:t>哈希函数为：</a:t>
              </a:r>
              <a:r>
                <a:rPr kumimoji="1" lang="en-US" altLang="zh-CN" dirty="0">
                  <a:latin typeface="Times New Roman" panose="02020603050405020304" pitchFamily="18" charset="0"/>
                </a:rPr>
                <a:t>H(key)=key MOD 13, </a:t>
              </a:r>
              <a:r>
                <a:rPr kumimoji="1" lang="zh-CN" altLang="zh-CN" dirty="0">
                  <a:latin typeface="Times New Roman" panose="02020603050405020304" pitchFamily="18" charset="0"/>
                </a:rPr>
                <a:t>哈希表长为</a:t>
              </a:r>
              <a:r>
                <a:rPr kumimoji="1" lang="en-US" altLang="zh-CN" dirty="0">
                  <a:latin typeface="Times New Roman" panose="02020603050405020304" pitchFamily="18" charset="0"/>
                </a:rPr>
                <a:t>m=16</a:t>
              </a:r>
              <a:r>
                <a:rPr kumimoji="1" lang="zh-CN" altLang="en-US" dirty="0">
                  <a:latin typeface="Times New Roman" panose="02020603050405020304" pitchFamily="18" charset="0"/>
                </a:rPr>
                <a:t>，</a:t>
              </a:r>
              <a:r>
                <a:rPr kumimoji="1" lang="zh-CN" altLang="zh-CN" dirty="0">
                  <a:latin typeface="Times New Roman" panose="02020603050405020304" pitchFamily="18" charset="0"/>
                </a:rPr>
                <a:t>设每个记录的查找概率相等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34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34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34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34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34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34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34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34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34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34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34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8" dur="500"/>
                                        <p:tgtEl>
                                          <p:spTgt spid="34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3" dur="500"/>
                                        <p:tgtEl>
                                          <p:spTgt spid="34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348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3" dur="500"/>
                                        <p:tgtEl>
                                          <p:spTgt spid="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500"/>
                                        <p:tgtEl>
                                          <p:spTgt spid="34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3" dur="500"/>
                                        <p:tgtEl>
                                          <p:spTgt spid="34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8" dur="500"/>
                                        <p:tgtEl>
                                          <p:spTgt spid="34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3" dur="500"/>
                                        <p:tgtEl>
                                          <p:spTgt spid="34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8" dur="500"/>
                                        <p:tgtEl>
                                          <p:spTgt spid="34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3" dur="500"/>
                                        <p:tgtEl>
                                          <p:spTgt spid="34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500"/>
                                        <p:tgtEl>
                                          <p:spTgt spid="34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3" dur="500"/>
                                        <p:tgtEl>
                                          <p:spTgt spid="34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8" dur="500"/>
                                        <p:tgtEl>
                                          <p:spTgt spid="34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3" dur="500"/>
                                        <p:tgtEl>
                                          <p:spTgt spid="34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8" dur="500"/>
                                        <p:tgtEl>
                                          <p:spTgt spid="348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3" dur="500"/>
                                        <p:tgtEl>
                                          <p:spTgt spid="34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8" dur="500"/>
                                        <p:tgtEl>
                                          <p:spTgt spid="34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3" dur="500"/>
                                        <p:tgtEl>
                                          <p:spTgt spid="348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8" dur="500"/>
                                        <p:tgtEl>
                                          <p:spTgt spid="348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3" dur="500"/>
                                        <p:tgtEl>
                                          <p:spTgt spid="348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8" dur="500"/>
                                        <p:tgtEl>
                                          <p:spTgt spid="348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3" dur="500"/>
                                        <p:tgtEl>
                                          <p:spTgt spid="348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8" dur="500"/>
                                        <p:tgtEl>
                                          <p:spTgt spid="348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3" dur="500"/>
                                        <p:tgtEl>
                                          <p:spTgt spid="348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8" dur="500"/>
                                        <p:tgtEl>
                                          <p:spTgt spid="34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3" dur="500"/>
                                        <p:tgtEl>
                                          <p:spTgt spid="34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8" grpId="0" build="p" autoUpdateAnimBg="0"/>
      <p:bldP spid="34839" grpId="0" build="p" autoUpdateAnimBg="0"/>
      <p:bldP spid="34840" grpId="0" build="p" autoUpdateAnimBg="0"/>
      <p:bldP spid="34842" grpId="0" build="p" autoUpdateAnimBg="0"/>
      <p:bldP spid="34844" grpId="0" build="p" autoUpdateAnimBg="0"/>
      <p:bldP spid="34845" grpId="0" build="p" autoUpdateAnimBg="0"/>
      <p:bldP spid="34846" grpId="0" build="p" autoUpdateAnimBg="0"/>
      <p:bldP spid="34847" grpId="0" build="p" autoUpdateAnimBg="0"/>
      <p:bldP spid="34848" grpId="0" build="p" autoUpdateAnimBg="0"/>
      <p:bldP spid="34849" grpId="0" build="p" autoUpdateAnimBg="0"/>
      <p:bldP spid="34850" grpId="0" build="p" autoUpdateAnimBg="0"/>
      <p:bldP spid="34851" grpId="0" build="p" autoUpdateAnimBg="0"/>
      <p:bldP spid="34852" grpId="0" build="p" autoUpdateAnimBg="0"/>
      <p:bldP spid="34853" grpId="0" build="p" autoUpdateAnimBg="0"/>
      <p:bldP spid="34854" grpId="0" build="p" autoUpdateAnimBg="0"/>
      <p:bldP spid="34855" grpId="0" build="p" autoUpdateAnimBg="0"/>
      <p:bldP spid="34856" grpId="0" build="p" autoUpdateAnimBg="0"/>
      <p:bldP spid="34857" grpId="0" build="p" autoUpdateAnimBg="0"/>
      <p:bldP spid="34858" grpId="0" build="p" autoUpdateAnimBg="0"/>
      <p:bldP spid="34859" grpId="0" build="p" autoUpdateAnimBg="0"/>
      <p:bldP spid="34860" grpId="0" build="p" autoUpdateAnimBg="0"/>
      <p:bldP spid="34861" grpId="0" build="p" autoUpdateAnimBg="0"/>
      <p:bldP spid="34862" grpId="0" build="p" autoUpdateAnimBg="0"/>
      <p:bldP spid="34863" grpId="0" build="p" autoUpdateAnimBg="0"/>
      <p:bldP spid="34864" grpId="0" build="p" autoUpdateAnimBg="0"/>
      <p:bldP spid="34865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zh-CN" altLang="en-US" b="1" dirty="0">
                <a:latin typeface="+mj-ea"/>
              </a:rPr>
              <a:t>如何设计 合适的 </a:t>
            </a:r>
            <a:r>
              <a:rPr lang="zh-CN" altLang="en-US" b="1" dirty="0">
                <a:latin typeface="Cambria" panose="02040503050406030204" pitchFamily="18" charset="0"/>
              </a:rPr>
              <a:t>哈希函数？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3F0DDF-309C-F849-8EC2-23527D824F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3200" dirty="0">
                <a:latin typeface="黑体" panose="02010609060101010101" pitchFamily="49" charset="-122"/>
                <a:cs typeface="黑体" panose="02010609060101010101" pitchFamily="49" charset="-122"/>
              </a:rPr>
              <a:t>选取哈希函数，考虑以下因素：</a:t>
            </a:r>
            <a:endParaRPr lang="en-US" altLang="zh-CN" sz="32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2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最重要的是，希望</a:t>
            </a:r>
            <a:r>
              <a:rPr lang="en-US" altLang="zh-CN" sz="2800" dirty="0">
                <a:solidFill>
                  <a:srgbClr val="FF0000"/>
                </a:solidFill>
              </a:rPr>
              <a:t>collision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较少</a:t>
            </a:r>
            <a:endParaRPr lang="en-US" altLang="zh-CN" sz="2800" dirty="0">
              <a:solidFill>
                <a:srgbClr val="FF0000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1240155" lvl="3" indent="0" fontAlgn="auto">
              <a:lnSpc>
                <a:spcPct val="100000"/>
              </a:lnSpc>
              <a:buNone/>
            </a:pPr>
            <a:r>
              <a:rPr lang="zh-CN" altLang="en-US" sz="2400" dirty="0">
                <a:latin typeface="黑体" panose="02010609060101010101" pitchFamily="49" charset="-122"/>
                <a:cs typeface="黑体" panose="02010609060101010101" pitchFamily="49" charset="-122"/>
              </a:rPr>
              <a:t>也就是说每个</a:t>
            </a:r>
            <a:r>
              <a:rPr lang="en-US" altLang="zh-CN" sz="2400" dirty="0"/>
              <a:t>chain</a:t>
            </a:r>
            <a:r>
              <a:rPr lang="zh-CN" altLang="en-US" sz="2400" dirty="0">
                <a:latin typeface="黑体" panose="02010609060101010101" pitchFamily="49" charset="-122"/>
                <a:cs typeface="黑体" panose="02010609060101010101" pitchFamily="49" charset="-122"/>
              </a:rPr>
              <a:t>的长度较少</a:t>
            </a:r>
            <a:endParaRPr lang="en-US" altLang="zh-CN" sz="24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1240155" lvl="3" indent="0" fontAlgn="auto">
              <a:lnSpc>
                <a:spcPct val="100000"/>
              </a:lnSpc>
              <a:buNone/>
            </a:pPr>
            <a:r>
              <a:rPr lang="zh-CN" altLang="en-US" sz="2400" dirty="0">
                <a:latin typeface="黑体" panose="02010609060101010101" pitchFamily="49" charset="-122"/>
                <a:cs typeface="黑体" panose="02010609060101010101" pitchFamily="49" charset="-122"/>
              </a:rPr>
              <a:t>这也是为什么</a:t>
            </a: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哈希函数</a:t>
            </a:r>
            <a:r>
              <a:rPr lang="zh-CN" altLang="en-US" sz="2400" dirty="0">
                <a:latin typeface="黑体" panose="02010609060101010101" pitchFamily="49" charset="-122"/>
                <a:cs typeface="黑体" panose="02010609060101010101" pitchFamily="49" charset="-122"/>
              </a:rPr>
              <a:t>也称作</a:t>
            </a: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散列函数</a:t>
            </a:r>
            <a:endParaRPr lang="zh-CN" altLang="en-US" sz="24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2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计算哈希函数所需时间</a:t>
            </a:r>
          </a:p>
          <a:p>
            <a:pPr lvl="2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关键字长度</a:t>
            </a:r>
          </a:p>
          <a:p>
            <a:pPr lvl="2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哈希表长度（哈希地址范围）</a:t>
            </a:r>
          </a:p>
          <a:p>
            <a:pPr lvl="2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关键字分布情况</a:t>
            </a:r>
          </a:p>
          <a:p>
            <a:pPr lvl="2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记录的查找频率</a:t>
            </a:r>
            <a:endParaRPr lang="zh-CN" altLang="en-US" sz="24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9B718D-90E0-5546-93DA-6B0E528E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C87BA3-7E7D-CA45-BD45-FC12001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哈希函数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FE17D8-C580-864A-AEDF-F87F0D94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BBB7A-0347-E541-A2E2-A5EF01BC7CF9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41EB0A-7B7D-3246-A75C-632E9C10A8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>
              <a:buFont typeface="Wingdings" panose="05000000000000000000" charset="0"/>
              <a:buChar char="Ø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① 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</a:rPr>
              <a:t>直接定址法</a:t>
            </a:r>
            <a:endParaRPr lang="zh-CN" altLang="en-US" sz="2800" dirty="0">
              <a:solidFill>
                <a:srgbClr val="9933FF"/>
              </a:solidFill>
            </a:endParaRPr>
          </a:p>
          <a:p>
            <a:pPr lvl="2">
              <a:buFont typeface="Wingdings" panose="05000000000000000000" charset="0"/>
              <a:buChar char="l"/>
            </a:pPr>
            <a:r>
              <a:rPr lang="zh-CN" altLang="en-US" sz="2400" dirty="0">
                <a:latin typeface="黑体" panose="02010609060101010101" pitchFamily="49" charset="-122"/>
              </a:rPr>
              <a:t>取关键字或关键字的某个线性函数作哈希地址</a:t>
            </a:r>
            <a:br>
              <a:rPr lang="en-US" altLang="zh-CN" sz="2400" dirty="0"/>
            </a:br>
            <a:r>
              <a:rPr lang="en-US" altLang="zh-CN" sz="2400" dirty="0"/>
              <a:t>  </a:t>
            </a:r>
            <a:r>
              <a:rPr lang="zh-CN" altLang="en-US" sz="2400" dirty="0">
                <a:latin typeface="黑体" panose="02010609060101010101" pitchFamily="49" charset="-122"/>
              </a:rPr>
              <a:t>即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</a:rPr>
              <a:t>H(key)=key</a:t>
            </a:r>
            <a:r>
              <a:rPr lang="en-US" altLang="zh-CN" sz="2400" dirty="0"/>
              <a:t>   </a:t>
            </a:r>
            <a:r>
              <a:rPr lang="zh-CN" altLang="zh-CN" sz="2400" dirty="0"/>
              <a:t>或 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</a:rPr>
              <a:t>H(key)=</a:t>
            </a:r>
            <a:r>
              <a:rPr lang="en-US" altLang="zh-CN" sz="2400" dirty="0" err="1">
                <a:solidFill>
                  <a:schemeClr val="accent5">
                    <a:lumMod val="25000"/>
                  </a:schemeClr>
                </a:solidFill>
              </a:rPr>
              <a:t>a·key+b</a:t>
            </a:r>
            <a:endParaRPr lang="en-US" altLang="zh-CN" sz="2400" dirty="0">
              <a:solidFill>
                <a:schemeClr val="accent5">
                  <a:lumMod val="25000"/>
                </a:schemeClr>
              </a:solidFill>
            </a:endParaRPr>
          </a:p>
          <a:p>
            <a:pPr lvl="2"/>
            <a:r>
              <a:rPr lang="zh-CN" altLang="en-US" sz="2400" dirty="0">
                <a:latin typeface="黑体" panose="02010609060101010101" pitchFamily="49" charset="-122"/>
              </a:rPr>
              <a:t>特点</a:t>
            </a:r>
          </a:p>
          <a:p>
            <a:pPr lvl="3"/>
            <a:r>
              <a:rPr lang="zh-CN" altLang="en-US" sz="2000" dirty="0">
                <a:latin typeface="黑体" panose="02010609060101010101" pitchFamily="49" charset="-122"/>
              </a:rPr>
              <a:t>直接定址法所得地址集合与关键字集合大小相等</a:t>
            </a:r>
            <a:endParaRPr lang="en-US" altLang="zh-CN" sz="2000" dirty="0">
              <a:latin typeface="黑体" panose="02010609060101010101" pitchFamily="49" charset="-122"/>
            </a:endParaRPr>
          </a:p>
          <a:p>
            <a:pPr lvl="3"/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</a:rPr>
              <a:t>不会发生冲突</a:t>
            </a:r>
          </a:p>
          <a:p>
            <a:pPr lvl="3"/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实际中能用这种哈希函数的情况很少。因为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|U|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很大。</a:t>
            </a:r>
            <a:endParaRPr lang="en-US" altLang="zh-CN" sz="2000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② 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</a:rPr>
              <a:t>平方取中法</a:t>
            </a:r>
            <a:endParaRPr lang="zh-CN" altLang="en-US" sz="2800" dirty="0">
              <a:solidFill>
                <a:srgbClr val="9933FF"/>
              </a:solidFill>
            </a:endParaRPr>
          </a:p>
          <a:p>
            <a:pPr lvl="2"/>
            <a:r>
              <a:rPr lang="zh-CN" altLang="en-US" sz="2400" dirty="0">
                <a:latin typeface="黑体" panose="02010609060101010101" pitchFamily="49" charset="-122"/>
              </a:rPr>
              <a:t>取关键字平方后</a:t>
            </a: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</a:rPr>
              <a:t>中间几位</a:t>
            </a:r>
            <a:r>
              <a:rPr lang="zh-CN" altLang="en-US" sz="2400" dirty="0">
                <a:latin typeface="黑体" panose="02010609060101010101" pitchFamily="49" charset="-122"/>
              </a:rPr>
              <a:t>作哈希地址</a:t>
            </a:r>
            <a:endParaRPr lang="en-US" altLang="zh-CN" sz="2400" dirty="0"/>
          </a:p>
          <a:p>
            <a:pPr lvl="2"/>
            <a:r>
              <a:rPr lang="zh-CN" altLang="en-US" sz="2400" dirty="0">
                <a:latin typeface="黑体" panose="02010609060101010101" pitchFamily="49" charset="-122"/>
              </a:rPr>
              <a:t>一个数平方后中间几位和数的每一位都有关</a:t>
            </a:r>
            <a:br>
              <a:rPr lang="zh-CN" altLang="en-US" sz="2400" dirty="0">
                <a:latin typeface="黑体" panose="02010609060101010101" pitchFamily="49" charset="-122"/>
              </a:rPr>
            </a:br>
            <a:r>
              <a:rPr lang="en-US" altLang="zh-CN" sz="2400" dirty="0"/>
              <a:t>	</a:t>
            </a:r>
            <a:r>
              <a:rPr lang="zh-CN" altLang="en-US" sz="2400" dirty="0">
                <a:latin typeface="黑体" panose="02010609060101010101" pitchFamily="49" charset="-122"/>
              </a:rPr>
              <a:t>使得随机的关键字的哈希值也是随机的。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1.1. </a:t>
            </a:r>
            <a:r>
              <a:rPr lang="zh-CN" altLang="en-US" dirty="0">
                <a:latin typeface="Cambria" panose="02040503050406030204" pitchFamily="18" charset="0"/>
              </a:rPr>
              <a:t>什么是</a:t>
            </a:r>
            <a:r>
              <a:rPr lang="zh-CN" altLang="en-US" dirty="0">
                <a:solidFill>
                  <a:srgbClr val="00B0F0"/>
                </a:solidFill>
                <a:latin typeface="Cambria" panose="02040503050406030204" pitchFamily="18" charset="0"/>
              </a:rPr>
              <a:t>哈希函数?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95DF45-8057-4745-8408-4E3DA7E170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假设所有关键字的集合为</a:t>
            </a:r>
            <a:r>
              <a:rPr lang="en-US" altLang="zh-CN" sz="2800" dirty="0">
                <a:solidFill>
                  <a:srgbClr val="00B0F0"/>
                </a:solidFill>
              </a:rPr>
              <a:t>U</a:t>
            </a:r>
            <a:r>
              <a:rPr lang="zh-CN" altLang="en-US" sz="28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（universe of keys）.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假设有一个数组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(array)</a:t>
            </a:r>
            <a:r>
              <a:rPr lang="en-US" altLang="zh-CN" sz="2800" dirty="0">
                <a:solidFill>
                  <a:srgbClr val="00B0F0"/>
                </a:solidFill>
              </a:rPr>
              <a:t>T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，它能存储</a:t>
            </a:r>
            <a:r>
              <a:rPr lang="en-US" altLang="zh-CN" sz="2800" dirty="0">
                <a:solidFill>
                  <a:srgbClr val="00B0F0"/>
                </a:solidFill>
              </a:rPr>
              <a:t>M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个元素。</a:t>
            </a:r>
            <a:endParaRPr lang="en-US" altLang="zh-CN" sz="2800" dirty="0"/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这个数组在这里称作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哈希表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en-US" altLang="zh-CN" sz="2800" dirty="0">
                <a:solidFill>
                  <a:srgbClr val="00B0F0"/>
                </a:solidFill>
              </a:rPr>
              <a:t>hash table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)。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它的每个元素称作一个</a:t>
            </a:r>
            <a:r>
              <a:rPr lang="en-US" altLang="zh-CN" sz="2800" dirty="0">
                <a:solidFill>
                  <a:srgbClr val="00B0F0"/>
                </a:solidFill>
              </a:rPr>
              <a:t>slot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或者</a:t>
            </a:r>
            <a:r>
              <a:rPr lang="en-US" altLang="zh-CN" sz="2800" dirty="0">
                <a:solidFill>
                  <a:srgbClr val="00B0F0"/>
                </a:solidFill>
              </a:rPr>
              <a:t>bucket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（或位置)。</a:t>
            </a:r>
            <a:endParaRPr lang="en-US" altLang="zh-CN" dirty="0"/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哈希函数: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若h是U到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{0,1,…,M-1}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的一个函数。</a:t>
            </a:r>
          </a:p>
          <a:p>
            <a:pPr marL="325755" lvl="1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	  则h称作一个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哈希函数(</a:t>
            </a:r>
            <a:r>
              <a:rPr lang="en-US" altLang="zh-CN" sz="2800" dirty="0">
                <a:solidFill>
                  <a:srgbClr val="00B0F0"/>
                </a:solidFill>
              </a:rPr>
              <a:t>hash function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它将任何一个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key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映射到哈希表T中的一个位置。</a:t>
            </a:r>
          </a:p>
          <a:p>
            <a:pPr marL="325755" lvl="1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h(k)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是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key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值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k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在哈希表中的位置。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25C092-41D6-F749-9281-B058FCCE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993E74-13DC-CD45-A34E-30490C0B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哈希函数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591BFE8-BB2D-E34B-8A4B-BF0DFF010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BBB7A-0347-E541-A2E2-A5EF01BC7CF9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lvl="1">
              <a:buFont typeface="Wingdings" panose="05000000000000000000" charset="0"/>
              <a:buChar char="Ø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③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</a:rPr>
              <a:t>折叠法</a:t>
            </a:r>
            <a:endParaRPr lang="zh-CN" altLang="en-US" sz="2800" dirty="0">
              <a:solidFill>
                <a:srgbClr val="9933FF"/>
              </a:solidFill>
            </a:endParaRPr>
          </a:p>
          <a:p>
            <a:pPr lvl="2"/>
            <a:r>
              <a:rPr lang="zh-CN" altLang="en-US" sz="2400" dirty="0">
                <a:latin typeface="黑体" panose="02010609060101010101" pitchFamily="49" charset="-122"/>
              </a:rPr>
              <a:t>将关键字分割成位数相同的几部分，然后取这几部分的叠加和（舍去进位）做哈希地址</a:t>
            </a:r>
          </a:p>
          <a:p>
            <a:pPr lvl="2"/>
            <a:r>
              <a:rPr lang="zh-CN" altLang="en-US" sz="2400" dirty="0">
                <a:latin typeface="黑体" panose="02010609060101010101" pitchFamily="49" charset="-122"/>
              </a:rPr>
              <a:t>种类</a:t>
            </a:r>
          </a:p>
          <a:p>
            <a:pPr lvl="3"/>
            <a:r>
              <a:rPr lang="zh-CN" altLang="en-US" sz="2000" dirty="0">
                <a:latin typeface="黑体" panose="02010609060101010101" pitchFamily="49" charset="-122"/>
              </a:rPr>
              <a:t>移位叠加：将分割后的几部分低位对齐相加</a:t>
            </a:r>
          </a:p>
          <a:p>
            <a:pPr lvl="3"/>
            <a:r>
              <a:rPr lang="zh-CN" altLang="en-US" sz="2000" dirty="0">
                <a:latin typeface="黑体" panose="02010609060101010101" pitchFamily="49" charset="-122"/>
              </a:rPr>
              <a:t>间界叠加：从一端沿分割界来回折送，然后对齐相加</a:t>
            </a:r>
          </a:p>
          <a:p>
            <a:pPr lvl="2"/>
            <a:r>
              <a:rPr lang="zh-CN" altLang="en-US" sz="2400" dirty="0">
                <a:latin typeface="黑体" panose="02010609060101010101" pitchFamily="49" charset="-122"/>
              </a:rPr>
              <a:t>适于关键字位数很多且每一位上数字分布大致均匀</a:t>
            </a:r>
          </a:p>
          <a:p>
            <a:pPr lvl="1" eaLnBrk="1" hangingPunct="1">
              <a:buFont typeface="Wingdings" panose="05000000000000000000" charset="0"/>
              <a:buChar char="Ø"/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683576" y="4385468"/>
            <a:ext cx="50723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例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关键字为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0442205864，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折叠长度为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</a:p>
        </p:txBody>
      </p:sp>
      <p:grpSp>
        <p:nvGrpSpPr>
          <p:cNvPr id="26628" name="Group 4"/>
          <p:cNvGrpSpPr/>
          <p:nvPr/>
        </p:nvGrpSpPr>
        <p:grpSpPr bwMode="auto">
          <a:xfrm>
            <a:off x="1683576" y="5224462"/>
            <a:ext cx="3287712" cy="1595437"/>
            <a:chOff x="1049" y="2961"/>
            <a:chExt cx="2071" cy="1005"/>
          </a:xfrm>
        </p:grpSpPr>
        <p:sp>
          <p:nvSpPr>
            <p:cNvPr id="72718" name="Text Box 5"/>
            <p:cNvSpPr txBox="1">
              <a:spLocks noChangeArrowheads="1"/>
            </p:cNvSpPr>
            <p:nvPr/>
          </p:nvSpPr>
          <p:spPr bwMode="auto">
            <a:xfrm>
              <a:off x="1321" y="2961"/>
              <a:ext cx="5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5 8 6 4</a:t>
              </a:r>
            </a:p>
          </p:txBody>
        </p:sp>
        <p:grpSp>
          <p:nvGrpSpPr>
            <p:cNvPr id="72719" name="Group 6"/>
            <p:cNvGrpSpPr/>
            <p:nvPr/>
          </p:nvGrpSpPr>
          <p:grpSpPr bwMode="auto">
            <a:xfrm>
              <a:off x="1049" y="3150"/>
              <a:ext cx="2071" cy="816"/>
              <a:chOff x="1049" y="3150"/>
              <a:chExt cx="2071" cy="816"/>
            </a:xfrm>
          </p:grpSpPr>
          <p:sp>
            <p:nvSpPr>
              <p:cNvPr id="72720" name="Text Box 7"/>
              <p:cNvSpPr txBox="1">
                <a:spLocks noChangeArrowheads="1"/>
              </p:cNvSpPr>
              <p:nvPr/>
            </p:nvSpPr>
            <p:spPr bwMode="auto">
              <a:xfrm>
                <a:off x="1321" y="3150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4 2 2 0</a:t>
                </a:r>
              </a:p>
            </p:txBody>
          </p:sp>
          <p:sp>
            <p:nvSpPr>
              <p:cNvPr id="72721" name="Text Box 8"/>
              <p:cNvSpPr txBox="1">
                <a:spLocks noChangeArrowheads="1"/>
              </p:cNvSpPr>
              <p:nvPr/>
            </p:nvSpPr>
            <p:spPr bwMode="auto">
              <a:xfrm>
                <a:off x="1561" y="3313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0 4</a:t>
                </a:r>
              </a:p>
            </p:txBody>
          </p:sp>
          <p:sp>
            <p:nvSpPr>
              <p:cNvPr id="72722" name="Line 9"/>
              <p:cNvSpPr>
                <a:spLocks noChangeShapeType="1"/>
              </p:cNvSpPr>
              <p:nvPr/>
            </p:nvSpPr>
            <p:spPr bwMode="auto">
              <a:xfrm>
                <a:off x="1055" y="3517"/>
                <a:ext cx="86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723" name="Text Box 10"/>
              <p:cNvSpPr txBox="1">
                <a:spLocks noChangeArrowheads="1"/>
              </p:cNvSpPr>
              <p:nvPr/>
            </p:nvSpPr>
            <p:spPr bwMode="auto">
              <a:xfrm>
                <a:off x="1204" y="3500"/>
                <a:ext cx="6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0 0 8 8</a:t>
                </a:r>
              </a:p>
            </p:txBody>
          </p:sp>
          <p:sp>
            <p:nvSpPr>
              <p:cNvPr id="72724" name="Text Box 11"/>
              <p:cNvSpPr txBox="1">
                <a:spLocks noChangeArrowheads="1"/>
              </p:cNvSpPr>
              <p:nvPr/>
            </p:nvSpPr>
            <p:spPr bwMode="auto">
              <a:xfrm>
                <a:off x="1049" y="3716"/>
                <a:ext cx="97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H(key)=0088</a:t>
                </a:r>
              </a:p>
            </p:txBody>
          </p:sp>
          <p:sp>
            <p:nvSpPr>
              <p:cNvPr id="72725" name="AutoShape 12"/>
              <p:cNvSpPr>
                <a:spLocks noChangeArrowheads="1"/>
              </p:cNvSpPr>
              <p:nvPr/>
            </p:nvSpPr>
            <p:spPr bwMode="auto">
              <a:xfrm>
                <a:off x="2064" y="3249"/>
                <a:ext cx="1056" cy="350"/>
              </a:xfrm>
              <a:prstGeom prst="wedgeEllipseCallout">
                <a:avLst>
                  <a:gd name="adj1" fmla="val -44958"/>
                  <a:gd name="adj2" fmla="val 65324"/>
                </a:avLst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移位叠加</a:t>
                </a:r>
              </a:p>
            </p:txBody>
          </p:sp>
        </p:grpSp>
      </p:grpSp>
      <p:grpSp>
        <p:nvGrpSpPr>
          <p:cNvPr id="26637" name="Group 13"/>
          <p:cNvGrpSpPr/>
          <p:nvPr/>
        </p:nvGrpSpPr>
        <p:grpSpPr bwMode="auto">
          <a:xfrm>
            <a:off x="5480876" y="5262562"/>
            <a:ext cx="3287712" cy="1595437"/>
            <a:chOff x="1049" y="2961"/>
            <a:chExt cx="2071" cy="1005"/>
          </a:xfrm>
        </p:grpSpPr>
        <p:sp>
          <p:nvSpPr>
            <p:cNvPr id="72710" name="Text Box 14"/>
            <p:cNvSpPr txBox="1">
              <a:spLocks noChangeArrowheads="1"/>
            </p:cNvSpPr>
            <p:nvPr/>
          </p:nvSpPr>
          <p:spPr bwMode="auto">
            <a:xfrm>
              <a:off x="1321" y="2961"/>
              <a:ext cx="5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5 8 6 4</a:t>
              </a:r>
            </a:p>
          </p:txBody>
        </p:sp>
        <p:grpSp>
          <p:nvGrpSpPr>
            <p:cNvPr id="72711" name="Group 15"/>
            <p:cNvGrpSpPr/>
            <p:nvPr/>
          </p:nvGrpSpPr>
          <p:grpSpPr bwMode="auto">
            <a:xfrm>
              <a:off x="1049" y="3150"/>
              <a:ext cx="2071" cy="816"/>
              <a:chOff x="1049" y="3150"/>
              <a:chExt cx="2071" cy="816"/>
            </a:xfrm>
          </p:grpSpPr>
          <p:sp>
            <p:nvSpPr>
              <p:cNvPr id="72712" name="Text Box 16"/>
              <p:cNvSpPr txBox="1">
                <a:spLocks noChangeArrowheads="1"/>
              </p:cNvSpPr>
              <p:nvPr/>
            </p:nvSpPr>
            <p:spPr bwMode="auto">
              <a:xfrm>
                <a:off x="1321" y="3150"/>
                <a:ext cx="55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0 2 2 4</a:t>
                </a:r>
              </a:p>
            </p:txBody>
          </p:sp>
          <p:sp>
            <p:nvSpPr>
              <p:cNvPr id="72713" name="Text Box 17"/>
              <p:cNvSpPr txBox="1">
                <a:spLocks noChangeArrowheads="1"/>
              </p:cNvSpPr>
              <p:nvPr/>
            </p:nvSpPr>
            <p:spPr bwMode="auto">
              <a:xfrm>
                <a:off x="1561" y="3313"/>
                <a:ext cx="3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0 4</a:t>
                </a:r>
              </a:p>
            </p:txBody>
          </p:sp>
          <p:sp>
            <p:nvSpPr>
              <p:cNvPr id="72714" name="Line 18"/>
              <p:cNvSpPr>
                <a:spLocks noChangeShapeType="1"/>
              </p:cNvSpPr>
              <p:nvPr/>
            </p:nvSpPr>
            <p:spPr bwMode="auto">
              <a:xfrm>
                <a:off x="1055" y="3517"/>
                <a:ext cx="86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715" name="Text Box 19"/>
              <p:cNvSpPr txBox="1">
                <a:spLocks noChangeArrowheads="1"/>
              </p:cNvSpPr>
              <p:nvPr/>
            </p:nvSpPr>
            <p:spPr bwMode="auto">
              <a:xfrm>
                <a:off x="1204" y="3500"/>
                <a:ext cx="67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   </a:t>
                </a: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6 0 9 2</a:t>
                </a:r>
              </a:p>
            </p:txBody>
          </p:sp>
          <p:sp>
            <p:nvSpPr>
              <p:cNvPr id="72716" name="Text Box 20"/>
              <p:cNvSpPr txBox="1">
                <a:spLocks noChangeArrowheads="1"/>
              </p:cNvSpPr>
              <p:nvPr/>
            </p:nvSpPr>
            <p:spPr bwMode="auto">
              <a:xfrm>
                <a:off x="1049" y="3716"/>
                <a:ext cx="97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H(key)=6092</a:t>
                </a:r>
              </a:p>
            </p:txBody>
          </p:sp>
          <p:sp>
            <p:nvSpPr>
              <p:cNvPr id="72717" name="AutoShape 21"/>
              <p:cNvSpPr>
                <a:spLocks noChangeArrowheads="1"/>
              </p:cNvSpPr>
              <p:nvPr/>
            </p:nvSpPr>
            <p:spPr bwMode="auto">
              <a:xfrm>
                <a:off x="2064" y="3249"/>
                <a:ext cx="1056" cy="350"/>
              </a:xfrm>
              <a:prstGeom prst="wedgeEllipseCallout">
                <a:avLst>
                  <a:gd name="adj1" fmla="val -44958"/>
                  <a:gd name="adj2" fmla="val 65324"/>
                </a:avLst>
              </a:prstGeom>
              <a:noFill/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§"/>
                  <a:defRPr kumimoji="1" sz="32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6699FF"/>
                  </a:buClr>
                  <a:buFont typeface="Wingdings" panose="05000000000000000000" pitchFamily="2" charset="2"/>
                  <a:buChar char="«"/>
                  <a:defRPr kumimoji="1" sz="28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3300"/>
                  </a:buClr>
                  <a:buFont typeface="Wingdings" panose="05000000000000000000" pitchFamily="2" charset="2"/>
                  <a:buChar char="v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9900"/>
                  </a:buClr>
                  <a:buFont typeface="Wingdings" panose="05000000000000000000" pitchFamily="2" charset="2"/>
                  <a:buChar char="l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u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隶书" panose="02010509060101010101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660066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间界叠加</a:t>
                </a:r>
                <a:endPara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5C2306A-AB4A-054F-9BC7-75B235CB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哈希函数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E87995-87F1-5C40-9163-50483839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BBB7A-0347-E541-A2E2-A5EF01BC7CF9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B700ED-B152-1943-99DE-DB35FCA2E4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>
              <a:buFont typeface="Wingdings" panose="05000000000000000000" charset="0"/>
              <a:buChar char="Ø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④ 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</a:rPr>
              <a:t>除留余数法</a:t>
            </a:r>
            <a:endParaRPr lang="zh-CN" altLang="en-US" sz="2800" dirty="0">
              <a:solidFill>
                <a:srgbClr val="9933FF"/>
              </a:solidFill>
            </a:endParaRPr>
          </a:p>
          <a:p>
            <a:pPr lvl="2"/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</a:rPr>
              <a:t>H(key)=key % p</a:t>
            </a:r>
            <a:r>
              <a:rPr lang="zh-CN" altLang="en-US" sz="2400" dirty="0"/>
              <a:t>，</a:t>
            </a:r>
            <a:r>
              <a:rPr lang="en-US" altLang="zh-CN" sz="2400" dirty="0" err="1">
                <a:solidFill>
                  <a:schemeClr val="accent5">
                    <a:lumMod val="25000"/>
                  </a:schemeClr>
                </a:solidFill>
              </a:rPr>
              <a:t>p</a:t>
            </a:r>
            <a:r>
              <a:rPr lang="en-US" altLang="zh-CN" sz="2400" dirty="0" err="1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M</a:t>
            </a:r>
            <a:endParaRPr lang="en-US" altLang="zh-CN" sz="24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pPr lvl="2"/>
            <a:r>
              <a:rPr lang="zh-CN" altLang="zh-CN" sz="2400" dirty="0">
                <a:latin typeface="黑体" panose="02010609060101010101" pitchFamily="49" charset="-122"/>
                <a:sym typeface="Symbol" panose="05050102010706020507" pitchFamily="18" charset="2"/>
              </a:rPr>
              <a:t>特点</a:t>
            </a:r>
          </a:p>
          <a:p>
            <a:pPr lvl="3"/>
            <a:r>
              <a:rPr lang="zh-CN" altLang="zh-CN" sz="2400" dirty="0">
                <a:latin typeface="黑体" panose="02010609060101010101" pitchFamily="49" charset="-122"/>
              </a:rPr>
              <a:t>简单、常用，可与上述几种方法结合使用</a:t>
            </a:r>
            <a:endParaRPr lang="zh-CN" altLang="en-US" sz="2000" dirty="0"/>
          </a:p>
          <a:p>
            <a:pPr lvl="3"/>
            <a:r>
              <a:rPr lang="zh-CN" altLang="zh-CN" sz="2400" dirty="0"/>
              <a:t>p</a:t>
            </a:r>
            <a:r>
              <a:rPr lang="zh-CN" altLang="zh-CN" sz="2400" dirty="0">
                <a:latin typeface="黑体" panose="02010609060101010101" pitchFamily="49" charset="-122"/>
              </a:rPr>
              <a:t>的选取很重要；</a:t>
            </a:r>
            <a:r>
              <a:rPr lang="zh-CN" altLang="zh-CN" sz="2400" dirty="0"/>
              <a:t>p</a:t>
            </a:r>
            <a:r>
              <a:rPr lang="zh-CN" altLang="zh-CN" sz="2400" dirty="0">
                <a:latin typeface="黑体" panose="02010609060101010101" pitchFamily="49" charset="-122"/>
              </a:rPr>
              <a:t>选的不好，容易产生同义词</a:t>
            </a:r>
          </a:p>
          <a:p>
            <a:pPr lvl="3"/>
            <a:r>
              <a:rPr lang="zh-CN" altLang="zh-CN" sz="2400" dirty="0">
                <a:latin typeface="黑体" panose="02010609060101010101" pitchFamily="49" charset="-122"/>
              </a:rPr>
              <a:t>一般来说，会选择</a:t>
            </a:r>
            <a:r>
              <a:rPr lang="zh-CN" altLang="zh-CN" sz="2400" dirty="0"/>
              <a:t>p</a:t>
            </a:r>
            <a:r>
              <a:rPr lang="zh-CN" altLang="zh-CN" sz="2400" dirty="0">
                <a:latin typeface="黑体" panose="02010609060101010101" pitchFamily="49" charset="-122"/>
              </a:rPr>
              <a:t>为质数。</a:t>
            </a:r>
          </a:p>
          <a:p>
            <a:pPr marL="2171700" lvl="4" indent="-342900">
              <a:buNone/>
            </a:pPr>
            <a:endParaRPr lang="zh-CN" altLang="zh-CN" sz="2000" dirty="0"/>
          </a:p>
          <a:p>
            <a:pPr lvl="1">
              <a:buFont typeface="Wingdings" panose="05000000000000000000" charset="0"/>
              <a:buChar char="Ø"/>
            </a:pPr>
            <a:r>
              <a:rPr lang="zh-CN" altLang="en-US" sz="2800" dirty="0">
                <a:latin typeface="等线" panose="02010600030101010101" pitchFamily="2" charset="-122"/>
                <a:ea typeface="等线" panose="02010600030101010101" pitchFamily="2" charset="-122"/>
              </a:rPr>
              <a:t>⑤ 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</a:rPr>
              <a:t>随机数法（*）</a:t>
            </a:r>
            <a:endParaRPr lang="zh-CN" altLang="en-US" sz="2800" dirty="0">
              <a:solidFill>
                <a:srgbClr val="9933FF"/>
              </a:solidFill>
            </a:endParaRPr>
          </a:p>
          <a:p>
            <a:pPr lvl="2"/>
            <a:r>
              <a:rPr lang="zh-CN" altLang="zh-CN" sz="2400" dirty="0">
                <a:latin typeface="黑体" panose="02010609060101010101" pitchFamily="49" charset="-122"/>
              </a:rPr>
              <a:t>构造：取关键字的随机函数值作哈希地址，即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</a:rPr>
              <a:t>H(key)=random(key)</a:t>
            </a:r>
            <a:endParaRPr lang="zh-CN" altLang="zh-CN" sz="2400" dirty="0">
              <a:latin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815" y="1747520"/>
            <a:ext cx="8802370" cy="4001770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Good in practice, but no guarantee.</a:t>
            </a:r>
          </a:p>
          <a:p>
            <a:pPr marL="457200" indent="-457200">
              <a:buFont typeface="Wingdings" panose="05000000000000000000" charset="0"/>
              <a:buChar char="Ø"/>
            </a:pP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接下来，我们将设计更好的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hash 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函数，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Font typeface="Wingdings" panose="05000000000000000000" charset="0"/>
              <a:buNone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它的插入、查找、删除的平均时间是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O(1)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Wingdings" panose="05000000000000000000" charset="0"/>
              <a:buChar char="Ø"/>
            </a:pP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在介绍这种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hash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函数的定义之前，</a:t>
            </a:r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457200" lvl="1" indent="0">
              <a:buFont typeface="Wingdings" panose="05000000000000000000" charset="0"/>
              <a:buNone/>
            </a:pP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我们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先来看看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hash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函数和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hash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查找的一些应用。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6682E-E14A-6C49-88B5-F900F4DE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216C79-FE4D-5642-9A6A-22242928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4. </a:t>
            </a:r>
            <a:r>
              <a:rPr lang="en-US" altLang="zh-CN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Hash</a:t>
            </a:r>
            <a:r>
              <a:rPr lang="zh-CN" altLang="en-US" dirty="0">
                <a:latin typeface="Cambria" panose="02040503050406030204" pitchFamily="18" charset="0"/>
                <a:sym typeface="+mn-ea"/>
              </a:rPr>
              <a:t>函数及</a:t>
            </a:r>
            <a:r>
              <a:rPr lang="en-US" altLang="zh-CN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ea"/>
              </a:rPr>
              <a:t>Hash</a:t>
            </a:r>
            <a:r>
              <a:rPr lang="zh-CN" altLang="en-US" dirty="0">
                <a:latin typeface="Cambria" panose="02040503050406030204" pitchFamily="18" charset="0"/>
                <a:sym typeface="+mn-ea"/>
              </a:rPr>
              <a:t>查找的应用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9C611C-6B46-0046-ABA8-3638340F37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传输文本</a:t>
            </a:r>
            <a:r>
              <a:rPr lang="en-US" altLang="zh-CN" sz="2800" dirty="0"/>
              <a:t>Text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、以及文件防串改</a:t>
            </a:r>
            <a:endParaRPr lang="en-US" altLang="zh-CN" sz="2800" dirty="0"/>
          </a:p>
          <a:p>
            <a:pPr lvl="1"/>
            <a:r>
              <a:rPr lang="zh-CN" altLang="en-US" dirty="0">
                <a:latin typeface="黑体" panose="02010609060101010101" pitchFamily="49" charset="-122"/>
              </a:rPr>
              <a:t>计算</a:t>
            </a:r>
            <a:r>
              <a:rPr lang="en-US" altLang="zh-CN" sz="2800" dirty="0">
                <a:solidFill>
                  <a:srgbClr val="00B0F0"/>
                </a:solidFill>
              </a:rPr>
              <a:t>V</a:t>
            </a:r>
            <a:r>
              <a:rPr lang="en-US" altLang="zh-CN" sz="2800" dirty="0"/>
              <a:t>=H(Text)</a:t>
            </a:r>
            <a:r>
              <a:rPr lang="zh-CN" altLang="en-US" dirty="0"/>
              <a:t>，</a:t>
            </a:r>
            <a:r>
              <a:rPr lang="zh-CN" altLang="en-US" dirty="0">
                <a:latin typeface="黑体" panose="02010609060101010101" pitchFamily="49" charset="-122"/>
              </a:rPr>
              <a:t>然后发送</a:t>
            </a:r>
            <a:r>
              <a:rPr lang="en-US" altLang="zh-CN" sz="2800" dirty="0"/>
              <a:t>(</a:t>
            </a:r>
            <a:r>
              <a:rPr lang="en-US" altLang="zh-CN" sz="2800" dirty="0" err="1"/>
              <a:t>Text,V</a:t>
            </a:r>
            <a:r>
              <a:rPr lang="en-US" altLang="zh-CN" sz="2800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latin typeface="黑体" panose="02010609060101010101" pitchFamily="49" charset="-122"/>
              </a:rPr>
              <a:t>接收到</a:t>
            </a:r>
            <a:r>
              <a:rPr lang="en-US" altLang="zh-CN" sz="2800" dirty="0"/>
              <a:t>Text’</a:t>
            </a:r>
            <a:r>
              <a:rPr lang="zh-CN" altLang="en-US" dirty="0">
                <a:latin typeface="黑体" panose="02010609060101010101" pitchFamily="49" charset="-122"/>
              </a:rPr>
              <a:t>以后。检查</a:t>
            </a:r>
            <a:r>
              <a:rPr lang="en-US" altLang="zh-CN" sz="2800" dirty="0"/>
              <a:t>H(Text’)=</a:t>
            </a:r>
            <a:r>
              <a:rPr lang="en-US" altLang="zh-CN" sz="2800" dirty="0">
                <a:solidFill>
                  <a:srgbClr val="00B0F0"/>
                </a:solidFill>
              </a:rPr>
              <a:t>V</a:t>
            </a:r>
            <a:r>
              <a:rPr lang="en-US" altLang="zh-CN" sz="2800" dirty="0"/>
              <a:t>?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H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的设计要求：应该对个别位置出错敏感。</a:t>
            </a:r>
            <a:endParaRPr lang="zh-CN" altLang="en-US" dirty="0">
              <a:solidFill>
                <a:srgbClr val="9933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Password Verification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你在</a:t>
            </a:r>
            <a:r>
              <a:rPr lang="en-US" altLang="zh-CN" dirty="0" err="1"/>
              <a:t>gmail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中使用的密码</a:t>
            </a:r>
            <a:r>
              <a:rPr lang="en-US" altLang="zh-CN" dirty="0"/>
              <a:t>p</a:t>
            </a:r>
            <a:r>
              <a:rPr lang="zh-CN" altLang="en-US" dirty="0"/>
              <a:t>，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实际上传输到服务端的是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gmail</a:t>
            </a:r>
            <a:r>
              <a:rPr lang="en-US" altLang="zh-CN" dirty="0"/>
              <a:t>(p)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。服务器会比较你的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gmail</a:t>
            </a:r>
            <a:r>
              <a:rPr lang="en-US" altLang="zh-CN" dirty="0"/>
              <a:t>(p)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是否与之前的记录相同。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想想，为什么不能传</a:t>
            </a:r>
            <a:r>
              <a:rPr lang="en-US" altLang="zh-CN" dirty="0">
                <a:solidFill>
                  <a:srgbClr val="00B0F0"/>
                </a:solidFill>
              </a:rPr>
              <a:t>p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？</a:t>
            </a:r>
            <a:endParaRPr lang="en-US" altLang="zh-CN" dirty="0">
              <a:solidFill>
                <a:srgbClr val="1807B9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H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的设计要求：难以从</a:t>
            </a:r>
            <a:r>
              <a:rPr lang="zh-CN" altLang="en-US" dirty="0">
                <a:solidFill>
                  <a:srgbClr val="FF0000"/>
                </a:solidFill>
              </a:rPr>
              <a:t>H(p)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得到</a:t>
            </a:r>
            <a:r>
              <a:rPr lang="zh-CN" altLang="en-US" dirty="0">
                <a:solidFill>
                  <a:srgbClr val="FF0000"/>
                </a:solidFill>
              </a:rPr>
              <a:t>p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</a:rPr>
              <a:t>的信息</a:t>
            </a:r>
            <a:r>
              <a:rPr lang="en-US" altLang="zh-CN" dirty="0">
                <a:solidFill>
                  <a:srgbClr val="FF0000"/>
                </a:solidFill>
              </a:rPr>
              <a:t>。</a:t>
            </a:r>
          </a:p>
          <a:p>
            <a:pPr lvl="2"/>
            <a:r>
              <a:rPr lang="zh-CN" altLang="en-US" dirty="0"/>
              <a:t>Cryptographic hash functions。</a:t>
            </a:r>
            <a:endParaRPr lang="en-US" altLang="zh-CN" dirty="0">
              <a:solidFill>
                <a:srgbClr val="9933FF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92159" y="6289281"/>
            <a:ext cx="6973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函数的研究一直是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密码学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的前沿热点课题</a:t>
            </a: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0" y="1"/>
            <a:ext cx="78867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bg2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5C59C8-B8A2-624F-9071-33C27244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F21D-497F-9E48-B133-3D735F19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3F3921-E8C4-A344-8A5B-A5AA5E158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17FC11-F293-3344-9ED6-6557D14EF8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在线媒体 4" descr="HashDemo">
            <a:hlinkClick r:id="" action="ppaction://media"/>
            <a:extLst>
              <a:ext uri="{FF2B5EF4-FFF2-40B4-BE49-F238E27FC236}">
                <a16:creationId xmlns:a16="http://schemas.microsoft.com/office/drawing/2014/main" id="{682FC0CC-B973-2F43-8F37-AEBEA04C5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675" y="1333500"/>
            <a:ext cx="8739188" cy="51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3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Hash</a:t>
            </a:r>
            <a:r>
              <a:rPr lang="zh-CN" altLang="en-US" sz="3600" dirty="0">
                <a:latin typeface="Cambria" panose="02040503050406030204" pitchFamily="18" charset="0"/>
                <a:cs typeface="Calibri" panose="020F0502020204030204" pitchFamily="34" charset="0"/>
              </a:rPr>
              <a:t>查找的应用</a:t>
            </a:r>
            <a:r>
              <a:rPr lang="en-US" altLang="zh-CN" sz="3600" dirty="0">
                <a:latin typeface="Cambria" panose="02040503050406030204" pitchFamily="18" charset="0"/>
                <a:cs typeface="Calibri" panose="020F0502020204030204" pitchFamily="34" charset="0"/>
              </a:rPr>
              <a:t>1</a:t>
            </a:r>
            <a:r>
              <a:rPr lang="zh-CN" altLang="en-US" sz="3600" dirty="0">
                <a:latin typeface="Cambria" panose="02040503050406030204" pitchFamily="18" charset="0"/>
                <a:cs typeface="Calibri" panose="020F0502020204030204" pitchFamily="34" charset="0"/>
              </a:rPr>
              <a:t>：记忆化搜索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3E731F-10B7-2E4C-A783-0858564530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记忆化搜索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(*)</a:t>
            </a: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在搜索过程中，有很多不同状态会产生。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为避免重复计算某一些状态，要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查重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可用到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Hash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来查重。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一旦某个状态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a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被计算过，将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f(a)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记录下来。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在要去计算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a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时，先看看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[</a:t>
            </a:r>
            <a:r>
              <a:rPr lang="en-US" altLang="zh-CN" sz="2800" i="1" dirty="0" err="1">
                <a:solidFill>
                  <a:schemeClr val="accent5">
                    <a:lumMod val="25000"/>
                  </a:schemeClr>
                </a:solidFill>
              </a:rPr>
              <a:t>a</a:t>
            </a:r>
            <a:r>
              <a:rPr lang="en-US" altLang="zh-CN" sz="2800" dirty="0" err="1">
                <a:solidFill>
                  <a:schemeClr val="accent5">
                    <a:lumMod val="25000"/>
                  </a:schemeClr>
                </a:solidFill>
              </a:rPr>
              <a:t>,f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en-US" altLang="zh-CN" sz="2800" i="1" dirty="0">
                <a:solidFill>
                  <a:schemeClr val="accent5">
                    <a:lumMod val="25000"/>
                  </a:schemeClr>
                </a:solidFill>
              </a:rPr>
              <a:t>a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)]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是否已在表里。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2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例题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hlinkClick r:id="rId2"/>
              </a:rPr>
              <a:t>https://www.cnblogs.com/812-xiao-wen/p/10306353.html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  （留作课后思考）</a:t>
            </a:r>
          </a:p>
          <a:p>
            <a:pPr marL="0" indent="0">
              <a:buNone/>
            </a:pP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非考试内容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!</a:t>
            </a:r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A726AA-8B9B-5640-BF25-FE466003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Hash</a:t>
            </a:r>
            <a:r>
              <a:rPr lang="zh-CN" altLang="en-US" sz="3600" dirty="0">
                <a:latin typeface="Cambria" panose="02040503050406030204" pitchFamily="18" charset="0"/>
                <a:cs typeface="Calibri" panose="020F0502020204030204" pitchFamily="34" charset="0"/>
              </a:rPr>
              <a:t>查找的应用</a:t>
            </a:r>
            <a:r>
              <a:rPr lang="en-US" altLang="zh-CN" sz="3600" dirty="0">
                <a:latin typeface="Cambria" panose="02040503050406030204" pitchFamily="18" charset="0"/>
              </a:rPr>
              <a:t>2</a:t>
            </a:r>
            <a:r>
              <a:rPr lang="zh-CN" altLang="en-US" sz="3600" dirty="0">
                <a:latin typeface="Cambria" panose="02040503050406030204" pitchFamily="18" charset="0"/>
              </a:rPr>
              <a:t>：四数之和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0C53EA-3427-6148-9FA6-86A0024F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560061F-B0E5-B843-9268-5A90CAE517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问题描述：有</a:t>
            </a:r>
            <a:r>
              <a:rPr lang="en-US" altLang="zh-CN" dirty="0"/>
              <a:t>4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个整数集合</a:t>
            </a:r>
            <a:r>
              <a:rPr lang="en-US" altLang="zh-CN" dirty="0"/>
              <a:t>A、B、C、D.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 假设 </a:t>
            </a:r>
            <a:r>
              <a:rPr lang="en-US" altLang="zh-CN" dirty="0"/>
              <a:t>|A|=|B|=|C|=|D|=n≤2000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。整数的范围</a:t>
            </a:r>
            <a:r>
              <a:rPr lang="en-US" altLang="zh-CN" dirty="0">
                <a:solidFill>
                  <a:srgbClr val="00B0F0"/>
                </a:solidFill>
              </a:rPr>
              <a:t>1~2*10</a:t>
            </a:r>
            <a:r>
              <a:rPr lang="en-US" altLang="zh-CN" baseline="30000" dirty="0">
                <a:solidFill>
                  <a:srgbClr val="00B0F0"/>
                </a:solidFill>
              </a:rPr>
              <a:t>9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要找到</a:t>
            </a:r>
            <a:r>
              <a:rPr lang="en-US" altLang="zh-CN" dirty="0" err="1"/>
              <a:t>a,b,c,d（a∈A,b∈B,c∈C,d∈D</a:t>
            </a:r>
            <a:r>
              <a:rPr lang="en-US" altLang="zh-CN" dirty="0"/>
              <a:t>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使得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a+b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=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c+d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endParaRPr lang="en-US" altLang="zh-CN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原题网址：</a:t>
            </a:r>
            <a:r>
              <a:rPr lang="zh-CN" altLang="en-US" sz="2000" dirty="0">
                <a:hlinkClick r:id="rId3"/>
              </a:rPr>
              <a:t>leetcode.com/problems/4sum-ii</a:t>
            </a:r>
            <a:endParaRPr lang="en-US" altLang="zh-CN" sz="20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笨方法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O(n</a:t>
            </a:r>
            <a:r>
              <a:rPr lang="en-US" altLang="zh-CN" baseline="30000" dirty="0">
                <a:solidFill>
                  <a:schemeClr val="accent5">
                    <a:lumMod val="25000"/>
                  </a:schemeClr>
                </a:solidFill>
              </a:rPr>
              <a:t>4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用“排序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+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单调枚举技巧”优化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O(n</a:t>
            </a:r>
            <a:r>
              <a:rPr lang="en-US" altLang="zh-CN" baseline="30000" dirty="0">
                <a:solidFill>
                  <a:schemeClr val="accent5">
                    <a:lumMod val="25000"/>
                  </a:schemeClr>
                </a:solidFill>
              </a:rPr>
              <a:t>3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用</a:t>
            </a:r>
            <a:r>
              <a:rPr lang="en-US" altLang="zh-CN" dirty="0">
                <a:solidFill>
                  <a:srgbClr val="FF0000"/>
                </a:solidFill>
              </a:rPr>
              <a:t>Hash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的解法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: </a:t>
            </a: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  1. 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枚举</a:t>
            </a:r>
            <a:r>
              <a:rPr lang="en-US" altLang="zh-CN" sz="2000" dirty="0" err="1">
                <a:solidFill>
                  <a:schemeClr val="accent5">
                    <a:lumMod val="25000"/>
                  </a:schemeClr>
                </a:solidFill>
              </a:rPr>
              <a:t>a,b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en-US" altLang="zh-CN" sz="2000" dirty="0" err="1">
                <a:solidFill>
                  <a:schemeClr val="accent5">
                    <a:lumMod val="25000"/>
                  </a:schemeClr>
                </a:solidFill>
              </a:rPr>
              <a:t>a∈A,b∈B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)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将</a:t>
            </a:r>
            <a:r>
              <a:rPr lang="en-US" altLang="zh-CN" sz="2000" dirty="0" err="1">
                <a:solidFill>
                  <a:schemeClr val="accent5">
                    <a:lumMod val="25000"/>
                  </a:schemeClr>
                </a:solidFill>
              </a:rPr>
              <a:t>a+b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添入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用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hash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表存储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  2. 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枚举</a:t>
            </a:r>
            <a:r>
              <a:rPr lang="en-US" altLang="zh-CN" sz="2000" dirty="0" err="1">
                <a:solidFill>
                  <a:schemeClr val="accent5">
                    <a:lumMod val="25000"/>
                  </a:schemeClr>
                </a:solidFill>
              </a:rPr>
              <a:t>c,d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en-US" altLang="zh-CN" sz="2000" dirty="0" err="1">
                <a:solidFill>
                  <a:schemeClr val="accent5">
                    <a:lumMod val="25000"/>
                  </a:schemeClr>
                </a:solidFill>
              </a:rPr>
              <a:t>c∈C,d∈D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)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查询</a:t>
            </a:r>
            <a:r>
              <a:rPr lang="en-US" altLang="zh-CN" sz="2000" dirty="0" err="1">
                <a:solidFill>
                  <a:schemeClr val="accent5">
                    <a:lumMod val="25000"/>
                  </a:schemeClr>
                </a:solidFill>
              </a:rPr>
              <a:t>c+d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是否在集合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时间复杂度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O(n</a:t>
            </a:r>
            <a:r>
              <a:rPr lang="en-US" altLang="zh-CN" sz="2000" baseline="30000" dirty="0">
                <a:solidFill>
                  <a:schemeClr val="accent5">
                    <a:lumMod val="2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（假定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的插入和查找操作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O(1)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)</a:t>
            </a:r>
            <a:endParaRPr lang="zh-CN" altLang="en-US" sz="20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Hash</a:t>
            </a:r>
            <a:r>
              <a:rPr lang="zh-CN" altLang="en-US" dirty="0">
                <a:latin typeface="Cambria" panose="02040503050406030204" pitchFamily="18" charset="0"/>
                <a:cs typeface="Calibri" panose="020F0502020204030204" pitchFamily="34" charset="0"/>
              </a:rPr>
              <a:t>函数的一个不太完美的应用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BA0F67-F0CC-1F4B-8BB7-8051EB78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A3F041-B1D9-E94F-9A3C-E18883ADC1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回顾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：回文串的定义（在学习串时定义过）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字符串</a:t>
            </a:r>
            <a:r>
              <a:rPr lang="en-US" altLang="zh-CN" dirty="0">
                <a:solidFill>
                  <a:srgbClr val="C00000"/>
                </a:solidFill>
              </a:rPr>
              <a:t>W=w</a:t>
            </a:r>
            <a:r>
              <a:rPr lang="en-US" altLang="zh-CN" baseline="-25000" dirty="0">
                <a:solidFill>
                  <a:srgbClr val="C00000"/>
                </a:solidFill>
              </a:rPr>
              <a:t>1</a:t>
            </a:r>
            <a:r>
              <a:rPr lang="en-US" altLang="zh-CN" dirty="0">
                <a:solidFill>
                  <a:srgbClr val="C00000"/>
                </a:solidFill>
              </a:rPr>
              <a:t>…</a:t>
            </a:r>
            <a:r>
              <a:rPr lang="en-US" altLang="zh-CN" dirty="0" err="1">
                <a:solidFill>
                  <a:srgbClr val="C00000"/>
                </a:solidFill>
              </a:rPr>
              <a:t>w</a:t>
            </a:r>
            <a:r>
              <a:rPr lang="en-US" altLang="zh-CN" baseline="-25000" dirty="0" err="1">
                <a:solidFill>
                  <a:srgbClr val="C00000"/>
                </a:solidFill>
              </a:rPr>
              <a:t>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如果满足</a:t>
            </a:r>
            <a:r>
              <a:rPr lang="en-US" altLang="zh-CN" dirty="0" err="1">
                <a:solidFill>
                  <a:srgbClr val="C00000"/>
                </a:solidFill>
              </a:rPr>
              <a:t>w</a:t>
            </a:r>
            <a:r>
              <a:rPr lang="en-US" altLang="zh-CN" baseline="-25000" dirty="0" err="1">
                <a:solidFill>
                  <a:srgbClr val="C00000"/>
                </a:solidFill>
              </a:rPr>
              <a:t>n</a:t>
            </a:r>
            <a:r>
              <a:rPr lang="en-US" altLang="zh-CN" dirty="0">
                <a:solidFill>
                  <a:srgbClr val="C00000"/>
                </a:solidFill>
              </a:rPr>
              <a:t>…w</a:t>
            </a:r>
            <a:r>
              <a:rPr lang="en-US" altLang="zh-CN" baseline="-25000" dirty="0">
                <a:solidFill>
                  <a:srgbClr val="C00000"/>
                </a:solidFill>
              </a:rPr>
              <a:t>1</a:t>
            </a:r>
            <a:r>
              <a:rPr lang="en-US" altLang="zh-CN" dirty="0">
                <a:solidFill>
                  <a:srgbClr val="C00000"/>
                </a:solidFill>
              </a:rPr>
              <a:t>=W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，那么它被称作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回文串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——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即正着反着读一样的字符串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例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abcba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.   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acbbca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.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但是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abcab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不是。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【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最长回文子串问题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】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输入字符串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W=w</a:t>
            </a:r>
            <a:r>
              <a:rPr lang="en-US" altLang="zh-CN" baseline="-25000" dirty="0">
                <a:solidFill>
                  <a:schemeClr val="accent5">
                    <a:lumMod val="25000"/>
                  </a:schemeClr>
                </a:solidFill>
              </a:rPr>
              <a:t>1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…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w</a:t>
            </a:r>
            <a:r>
              <a:rPr lang="en-US" altLang="zh-CN" baseline="-25000" dirty="0" err="1">
                <a:solidFill>
                  <a:schemeClr val="accent5">
                    <a:lumMod val="25000"/>
                  </a:schemeClr>
                </a:solidFill>
              </a:rPr>
              <a:t>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找到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最长的回文子串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例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： 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W=  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abaccabba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.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答案：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baccab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4084" y="5231044"/>
            <a:ext cx="84807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和许多字符串问题一样，本问题有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O(n)</a:t>
            </a:r>
            <a:r>
              <a:rPr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算法。</a:t>
            </a:r>
            <a:endParaRPr lang="en-US" altLang="zh-CN" sz="2400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但是这个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O(n)</a:t>
            </a:r>
            <a:r>
              <a:rPr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的算法很复杂。下面，我们给出一个复杂度稍差的但容易得多的算法，基于一种哈希函数。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大体思路</a:t>
            </a:r>
            <a:endParaRPr lang="en-US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27E6AF7-07C7-2549-8B8B-58A99C18A0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我们来说明如何求最长的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偶数长度的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回文子串。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用同样的思路可求最长的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奇数长度的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回文子串。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对任意的 </a:t>
            </a:r>
            <a:r>
              <a:rPr lang="en-US" altLang="zh-CN" sz="2800" dirty="0" err="1">
                <a:solidFill>
                  <a:srgbClr val="C00000"/>
                </a:solidFill>
              </a:rPr>
              <a:t>i</a:t>
            </a:r>
            <a:r>
              <a:rPr lang="en-US" altLang="zh-CN" sz="2800" dirty="0">
                <a:solidFill>
                  <a:srgbClr val="C00000"/>
                </a:solidFill>
              </a:rPr>
              <a:t>(1 ≤ </a:t>
            </a:r>
            <a:r>
              <a:rPr lang="en-US" altLang="zh-CN" sz="2800" dirty="0" err="1">
                <a:solidFill>
                  <a:srgbClr val="C00000"/>
                </a:solidFill>
              </a:rPr>
              <a:t>i</a:t>
            </a:r>
            <a:r>
              <a:rPr lang="en-US" altLang="zh-CN" sz="2800" dirty="0">
                <a:solidFill>
                  <a:srgbClr val="C00000"/>
                </a:solidFill>
              </a:rPr>
              <a:t> ≤ n-1)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，定义</a:t>
            </a:r>
            <a:b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800" i="1" dirty="0">
                <a:solidFill>
                  <a:srgbClr val="C00000"/>
                </a:solidFill>
              </a:rPr>
              <a:t>a</a:t>
            </a:r>
            <a:r>
              <a:rPr lang="en-US" altLang="zh-CN" sz="2800" dirty="0">
                <a:solidFill>
                  <a:srgbClr val="C00000"/>
                </a:solidFill>
              </a:rPr>
              <a:t>[</a:t>
            </a:r>
            <a:r>
              <a:rPr lang="en-US" altLang="zh-CN" sz="2800" dirty="0" err="1">
                <a:solidFill>
                  <a:srgbClr val="C00000"/>
                </a:solidFill>
              </a:rPr>
              <a:t>i</a:t>
            </a:r>
            <a:r>
              <a:rPr lang="en-US" altLang="zh-CN" sz="2800" dirty="0">
                <a:solidFill>
                  <a:srgbClr val="C00000"/>
                </a:solidFill>
              </a:rPr>
              <a:t>]</a:t>
            </a:r>
            <a:r>
              <a:rPr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:=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最大的</a:t>
            </a:r>
            <a:r>
              <a:rPr lang="en-US" altLang="zh-CN" sz="2800" dirty="0">
                <a:solidFill>
                  <a:srgbClr val="C00000"/>
                </a:solidFill>
              </a:rPr>
              <a:t>j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使得</a:t>
            </a:r>
            <a:r>
              <a:rPr lang="en-US" altLang="zh-CN" sz="2800" dirty="0">
                <a:solidFill>
                  <a:srgbClr val="C00000"/>
                </a:solidFill>
              </a:rPr>
              <a:t>W[</a:t>
            </a:r>
            <a:r>
              <a:rPr lang="en-US" altLang="zh-CN" sz="2800" dirty="0" err="1">
                <a:solidFill>
                  <a:srgbClr val="C00000"/>
                </a:solidFill>
              </a:rPr>
              <a:t>i</a:t>
            </a:r>
            <a:r>
              <a:rPr lang="en-US" altLang="zh-CN" sz="2800" dirty="0">
                <a:solidFill>
                  <a:srgbClr val="C00000"/>
                </a:solidFill>
              </a:rPr>
              <a:t>],W[i-1],…,W[i-j+1] 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= </a:t>
            </a:r>
            <a:r>
              <a:rPr lang="en-US" altLang="zh-CN" sz="2800" dirty="0">
                <a:solidFill>
                  <a:srgbClr val="C00000"/>
                </a:solidFill>
              </a:rPr>
              <a:t>W[i+1,i+j]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即，最长的中间位置为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i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i+1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的回文串的长度设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为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en-US" altLang="zh-CN" i="1" dirty="0">
                <a:solidFill>
                  <a:srgbClr val="C00000"/>
                </a:solidFill>
              </a:rPr>
              <a:t>a</a:t>
            </a:r>
            <a:r>
              <a:rPr lang="en-US" altLang="zh-CN" dirty="0">
                <a:solidFill>
                  <a:srgbClr val="C00000"/>
                </a:solidFill>
              </a:rPr>
              <a:t>[</a:t>
            </a:r>
            <a:r>
              <a:rPr lang="en-US" altLang="zh-CN" dirty="0" err="1">
                <a:solidFill>
                  <a:srgbClr val="C00000"/>
                </a:solidFill>
              </a:rPr>
              <a:t>i</a:t>
            </a:r>
            <a:r>
              <a:rPr lang="en-US" altLang="zh-CN" dirty="0">
                <a:solidFill>
                  <a:srgbClr val="C00000"/>
                </a:solidFill>
              </a:rPr>
              <a:t>]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947385" y="4229957"/>
            <a:ext cx="255623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W[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 ≠ W[i+1]</a:t>
            </a:r>
            <a:b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则</a:t>
            </a:r>
            <a:r>
              <a:rPr lang="en-US" altLang="zh-CN" sz="24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]=0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97086" y="4357760"/>
            <a:ext cx="3674914" cy="1878321"/>
            <a:chOff x="897086" y="4830779"/>
            <a:chExt cx="3674914" cy="1878321"/>
          </a:xfrm>
        </p:grpSpPr>
        <p:grpSp>
          <p:nvGrpSpPr>
            <p:cNvPr id="28" name="组合 27"/>
            <p:cNvGrpSpPr/>
            <p:nvPr/>
          </p:nvGrpSpPr>
          <p:grpSpPr>
            <a:xfrm>
              <a:off x="897086" y="4830779"/>
              <a:ext cx="3674914" cy="1555156"/>
              <a:chOff x="1330222" y="4900510"/>
              <a:chExt cx="3674914" cy="1555156"/>
            </a:xfrm>
          </p:grpSpPr>
          <p:sp>
            <p:nvSpPr>
              <p:cNvPr id="6" name="矩形 5"/>
              <p:cNvSpPr/>
              <p:nvPr/>
            </p:nvSpPr>
            <p:spPr bwMode="auto">
              <a:xfrm>
                <a:off x="1751797" y="5168765"/>
                <a:ext cx="3253339" cy="44165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1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 b </a:t>
                </a:r>
                <a:r>
                  <a:rPr kumimoji="1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kumimoji="1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1807B9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d e a  </a:t>
                </a:r>
                <a:r>
                  <a:rPr kumimoji="1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rgbClr val="1807B9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kumimoji="1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1807B9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e d</a:t>
                </a:r>
                <a:r>
                  <a:rPr kumimoji="1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  <a:r>
                  <a:rPr kumimoji="1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c </a:t>
                </a:r>
                <a:r>
                  <a:rPr kumimoji="1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kumimoji="1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b b</a:t>
                </a:r>
              </a:p>
            </p:txBody>
          </p:sp>
          <p:cxnSp>
            <p:nvCxnSpPr>
              <p:cNvPr id="8" name="直接连接符 7"/>
              <p:cNvCxnSpPr/>
              <p:nvPr/>
            </p:nvCxnSpPr>
            <p:spPr bwMode="auto">
              <a:xfrm>
                <a:off x="3157086" y="5168766"/>
                <a:ext cx="0" cy="4416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3" name="左大括号 12"/>
              <p:cNvSpPr/>
              <p:nvPr/>
            </p:nvSpPr>
            <p:spPr bwMode="auto">
              <a:xfrm rot="16200000">
                <a:off x="2751262" y="5381285"/>
                <a:ext cx="96244" cy="593019"/>
              </a:xfrm>
              <a:prstGeom prst="leftBrac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en-US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左大括号 13"/>
              <p:cNvSpPr/>
              <p:nvPr/>
            </p:nvSpPr>
            <p:spPr bwMode="auto">
              <a:xfrm rot="16200000">
                <a:off x="3438099" y="5371661"/>
                <a:ext cx="115493" cy="593020"/>
              </a:xfrm>
              <a:prstGeom prst="leftBrac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en-US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698514" y="5664377"/>
                <a:ext cx="228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414999" y="5676014"/>
                <a:ext cx="2487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altLang="en-US" dirty="0"/>
              </a:p>
            </p:txBody>
          </p:sp>
          <p:sp>
            <p:nvSpPr>
              <p:cNvPr id="18" name="任意多边形: 形状 17"/>
              <p:cNvSpPr/>
              <p:nvPr/>
            </p:nvSpPr>
            <p:spPr bwMode="auto">
              <a:xfrm>
                <a:off x="2974206" y="5024355"/>
                <a:ext cx="327259" cy="125161"/>
              </a:xfrm>
              <a:custGeom>
                <a:avLst/>
                <a:gdLst>
                  <a:gd name="connsiteX0" fmla="*/ 0 w 327259"/>
                  <a:gd name="connsiteY0" fmla="*/ 125161 h 125161"/>
                  <a:gd name="connsiteX1" fmla="*/ 163630 w 327259"/>
                  <a:gd name="connsiteY1" fmla="*/ 32 h 125161"/>
                  <a:gd name="connsiteX2" fmla="*/ 327259 w 327259"/>
                  <a:gd name="connsiteY2" fmla="*/ 115535 h 125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259" h="125161">
                    <a:moveTo>
                      <a:pt x="0" y="125161"/>
                    </a:moveTo>
                    <a:cubicBezTo>
                      <a:pt x="54543" y="63398"/>
                      <a:pt x="109087" y="1636"/>
                      <a:pt x="163630" y="32"/>
                    </a:cubicBezTo>
                    <a:cubicBezTo>
                      <a:pt x="218173" y="-1572"/>
                      <a:pt x="272716" y="56981"/>
                      <a:pt x="327259" y="115535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en-US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 bwMode="auto">
              <a:xfrm>
                <a:off x="2781701" y="4966556"/>
                <a:ext cx="712269" cy="202210"/>
              </a:xfrm>
              <a:custGeom>
                <a:avLst/>
                <a:gdLst>
                  <a:gd name="connsiteX0" fmla="*/ 0 w 712269"/>
                  <a:gd name="connsiteY0" fmla="*/ 182960 h 202210"/>
                  <a:gd name="connsiteX1" fmla="*/ 375385 w 712269"/>
                  <a:gd name="connsiteY1" fmla="*/ 80 h 202210"/>
                  <a:gd name="connsiteX2" fmla="*/ 712269 w 712269"/>
                  <a:gd name="connsiteY2" fmla="*/ 202210 h 20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2269" h="202210">
                    <a:moveTo>
                      <a:pt x="0" y="182960"/>
                    </a:moveTo>
                    <a:cubicBezTo>
                      <a:pt x="128337" y="89916"/>
                      <a:pt x="256674" y="-3128"/>
                      <a:pt x="375385" y="80"/>
                    </a:cubicBezTo>
                    <a:cubicBezTo>
                      <a:pt x="494096" y="3288"/>
                      <a:pt x="603182" y="102749"/>
                      <a:pt x="712269" y="20221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en-US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 bwMode="auto">
              <a:xfrm>
                <a:off x="2589194" y="4900510"/>
                <a:ext cx="1135781" cy="268256"/>
              </a:xfrm>
              <a:custGeom>
                <a:avLst/>
                <a:gdLst>
                  <a:gd name="connsiteX0" fmla="*/ 0 w 1135781"/>
                  <a:gd name="connsiteY0" fmla="*/ 356145 h 365770"/>
                  <a:gd name="connsiteX1" fmla="*/ 548640 w 1135781"/>
                  <a:gd name="connsiteY1" fmla="*/ 10 h 365770"/>
                  <a:gd name="connsiteX2" fmla="*/ 1135781 w 1135781"/>
                  <a:gd name="connsiteY2" fmla="*/ 365770 h 36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5781" h="365770">
                    <a:moveTo>
                      <a:pt x="0" y="356145"/>
                    </a:moveTo>
                    <a:cubicBezTo>
                      <a:pt x="179671" y="177275"/>
                      <a:pt x="359343" y="-1594"/>
                      <a:pt x="548640" y="10"/>
                    </a:cubicBezTo>
                    <a:cubicBezTo>
                      <a:pt x="737937" y="1614"/>
                      <a:pt x="936859" y="183692"/>
                      <a:pt x="1135781" y="36577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en-US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880078" y="6086334"/>
                <a:ext cx="2288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dirty="0" err="1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en-US" dirty="0"/>
              </a:p>
            </p:txBody>
          </p:sp>
          <p:cxnSp>
            <p:nvCxnSpPr>
              <p:cNvPr id="25" name="直接箭头连接符 24"/>
              <p:cNvCxnSpPr>
                <a:stCxn id="23" idx="0"/>
              </p:cNvCxnSpPr>
              <p:nvPr/>
            </p:nvCxnSpPr>
            <p:spPr bwMode="auto">
              <a:xfrm flipH="1" flipV="1">
                <a:off x="2994518" y="5529182"/>
                <a:ext cx="1" cy="55715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矩形 26"/>
              <p:cNvSpPr/>
              <p:nvPr/>
            </p:nvSpPr>
            <p:spPr>
              <a:xfrm>
                <a:off x="1330222" y="5212215"/>
                <a:ext cx="474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accent5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endParaRPr lang="en-US" altLang="en-US" sz="2400" dirty="0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390445" y="6247435"/>
              <a:ext cx="9557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US" altLang="zh-CN" sz="2400" dirty="0" err="1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2400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]=3</a:t>
              </a:r>
              <a:endParaRPr lang="en-US" altLang="en-US" sz="2400" dirty="0"/>
            </a:p>
          </p:txBody>
        </p:sp>
      </p:grpSp>
      <p:sp>
        <p:nvSpPr>
          <p:cNvPr id="30" name="矩形 29"/>
          <p:cNvSpPr/>
          <p:nvPr/>
        </p:nvSpPr>
        <p:spPr>
          <a:xfrm>
            <a:off x="3750869" y="5589749"/>
            <a:ext cx="4478731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只要求出 </a:t>
            </a:r>
            <a:r>
              <a:rPr lang="en-US" altLang="zh-CN" sz="24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[1]~</a:t>
            </a:r>
            <a:r>
              <a:rPr lang="en-US" altLang="zh-CN" sz="2400" i="1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[n-1]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即可找到最长偶数长度的回文串 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ECE856-A068-FF40-88CE-14FFF7CC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A3E7A2-27C2-4D4A-9421-7B859C4C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37C074-12EA-C84A-AF14-8FF84988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7BBB7A-0347-E541-A2E2-A5EF01BC7CF9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216EE0-A9F6-CC4E-879D-70B7762D41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40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关键问题：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给定</a:t>
            </a:r>
            <a:r>
              <a:rPr lang="en-US" altLang="zh-CN" sz="2800" dirty="0" err="1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i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，如何计算</a:t>
            </a:r>
            <a:r>
              <a:rPr lang="en-US" altLang="zh-CN" sz="2800" i="1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en-US" altLang="zh-CN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[</a:t>
            </a:r>
            <a:r>
              <a:rPr lang="en-US" altLang="zh-CN" sz="2800" dirty="0" err="1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i</a:t>
            </a:r>
            <a:r>
              <a:rPr lang="en-US" altLang="zh-CN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]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?</a:t>
            </a:r>
          </a:p>
          <a:p>
            <a:pPr>
              <a:spcBef>
                <a:spcPts val="240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采用二分法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!  (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类似二分查找）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令</a:t>
            </a:r>
            <a:r>
              <a:rPr lang="en-US" altLang="zh-CN" b="1" dirty="0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=1, </a:t>
            </a:r>
            <a:r>
              <a:rPr lang="en-US" altLang="zh-CN" b="1" dirty="0">
                <a:solidFill>
                  <a:srgbClr val="00B050"/>
                </a:solidFill>
              </a:rPr>
              <a:t>R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=min(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, n-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), </a:t>
            </a:r>
            <a:r>
              <a:rPr lang="en-US" altLang="zh-CN" b="1" dirty="0">
                <a:solidFill>
                  <a:srgbClr val="00B050"/>
                </a:solidFill>
              </a:rPr>
              <a:t>k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=0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;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en-US" altLang="zh-CN" b="1" dirty="0"/>
              <a:t>while</a:t>
            </a:r>
            <a:r>
              <a:rPr lang="en-US" altLang="zh-CN" dirty="0"/>
              <a:t> (</a:t>
            </a:r>
            <a:r>
              <a:rPr lang="en-US" altLang="zh-CN" b="1" dirty="0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 ≤ </a:t>
            </a:r>
            <a:r>
              <a:rPr lang="en-US" altLang="zh-CN" b="1" dirty="0">
                <a:solidFill>
                  <a:srgbClr val="00B050"/>
                </a:solidFill>
              </a:rPr>
              <a:t>R</a:t>
            </a:r>
            <a:r>
              <a:rPr lang="en-US" altLang="zh-CN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50"/>
                </a:solidFill>
              </a:rPr>
              <a:t>j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[(</a:t>
            </a:r>
            <a:r>
              <a:rPr lang="en-US" altLang="zh-CN" b="1" dirty="0">
                <a:solidFill>
                  <a:srgbClr val="00B050"/>
                </a:solidFill>
              </a:rPr>
              <a:t>L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+</a:t>
            </a:r>
            <a:r>
              <a:rPr lang="en-US" altLang="zh-CN" b="1" dirty="0">
                <a:solidFill>
                  <a:srgbClr val="00B050"/>
                </a:solidFill>
              </a:rPr>
              <a:t>R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)/2];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判断</a:t>
            </a:r>
            <a:r>
              <a:rPr lang="en-US" altLang="zh-CN" sz="3200" i="1" dirty="0">
                <a:solidFill>
                  <a:srgbClr val="00B0F0"/>
                </a:solidFill>
                <a:highlight>
                  <a:srgbClr val="FFFF00"/>
                </a:highlight>
              </a:rPr>
              <a:t>a</a:t>
            </a:r>
            <a:r>
              <a:rPr lang="en-US" altLang="zh-CN" sz="3200" dirty="0">
                <a:solidFill>
                  <a:srgbClr val="00B0F0"/>
                </a:solidFill>
                <a:highlight>
                  <a:srgbClr val="FFFF00"/>
                </a:highlight>
              </a:rPr>
              <a:t>[</a:t>
            </a:r>
            <a:r>
              <a:rPr lang="en-US" altLang="zh-CN" sz="3200" dirty="0" err="1">
                <a:solidFill>
                  <a:srgbClr val="00B0F0"/>
                </a:solidFill>
                <a:highlight>
                  <a:srgbClr val="FFFF00"/>
                </a:highlight>
              </a:rPr>
              <a:t>i</a:t>
            </a:r>
            <a:r>
              <a:rPr lang="en-US" altLang="zh-CN" sz="3200" dirty="0">
                <a:solidFill>
                  <a:srgbClr val="00B0F0"/>
                </a:solidFill>
                <a:highlight>
                  <a:srgbClr val="FFFF00"/>
                </a:highlight>
              </a:rPr>
              <a:t>] ≥ j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? 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  </a:t>
            </a:r>
            <a:r>
              <a:rPr lang="zh-CN" altLang="en-US" dirty="0">
                <a:solidFill>
                  <a:srgbClr val="FFC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判断方法我们马上说明</a:t>
            </a:r>
            <a:endParaRPr lang="en-US" altLang="zh-CN" dirty="0">
              <a:solidFill>
                <a:srgbClr val="FFC000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如果是，执行： </a:t>
            </a:r>
            <a:r>
              <a:rPr lang="en-US" altLang="zh-CN" b="1" dirty="0" err="1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k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</a:t>
            </a:r>
            <a:r>
              <a:rPr lang="en-US" altLang="zh-CN" b="1" dirty="0" err="1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j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;</a:t>
            </a: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b="1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L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</a:t>
            </a:r>
            <a:r>
              <a:rPr lang="en-US" altLang="zh-CN" b="1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j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+1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;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否则（我们得到 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a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[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i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]≤</a:t>
            </a:r>
            <a:r>
              <a:rPr lang="en-US" altLang="zh-CN" b="1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j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- 1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，执行：</a:t>
            </a:r>
            <a:r>
              <a:rPr lang="en-US" altLang="zh-CN" b="1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R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</a:t>
            </a:r>
            <a:r>
              <a:rPr lang="en-US" altLang="zh-CN" b="1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j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-1;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上述循环结束时</a:t>
            </a:r>
            <a:r>
              <a:rPr lang="en-US" altLang="zh-CN" b="1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k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=a[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i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].  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正确性易知；标准流程）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79538" y="4012884"/>
            <a:ext cx="4291330" cy="4603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lvl="2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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判断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i-j+1]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W[i+1,i+j]?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251989" y="829586"/>
            <a:ext cx="2736768" cy="1555156"/>
            <a:chOff x="1751798" y="4900510"/>
            <a:chExt cx="2736768" cy="1555156"/>
          </a:xfrm>
        </p:grpSpPr>
        <p:sp>
          <p:nvSpPr>
            <p:cNvPr id="8" name="矩形 7"/>
            <p:cNvSpPr/>
            <p:nvPr/>
          </p:nvSpPr>
          <p:spPr bwMode="auto">
            <a:xfrm>
              <a:off x="1751798" y="5168765"/>
              <a:ext cx="2736768" cy="44165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a b </a:t>
              </a:r>
              <a:r>
                <a:rPr kumimoji="1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1807B9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d e a  </a:t>
              </a:r>
              <a:r>
                <a:rPr kumimoji="1" lang="en-US" altLang="en-US" sz="2400" b="0" i="0" u="none" strike="noStrike" cap="none" normalizeH="0" baseline="0" dirty="0" err="1">
                  <a:ln>
                    <a:noFill/>
                  </a:ln>
                  <a:solidFill>
                    <a:srgbClr val="1807B9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1807B9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 e d</a:t>
              </a:r>
              <a:r>
                <a:rPr kumimoji="1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kumimoji="1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 c</a:t>
              </a: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>
              <a:off x="3157086" y="5168766"/>
              <a:ext cx="0" cy="4416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左大括号 9"/>
            <p:cNvSpPr/>
            <p:nvPr/>
          </p:nvSpPr>
          <p:spPr bwMode="auto">
            <a:xfrm rot="16200000">
              <a:off x="2751262" y="5381285"/>
              <a:ext cx="96244" cy="593019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左大括号 10"/>
            <p:cNvSpPr/>
            <p:nvPr/>
          </p:nvSpPr>
          <p:spPr bwMode="auto">
            <a:xfrm rot="16200000">
              <a:off x="3438099" y="5371661"/>
              <a:ext cx="115493" cy="593020"/>
            </a:xfrm>
            <a:prstGeom prst="leftBrac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502874" y="5664377"/>
              <a:ext cx="6542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en-US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260527" y="5676014"/>
              <a:ext cx="6597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dirty="0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en-US" altLang="en-US" dirty="0"/>
            </a:p>
          </p:txBody>
        </p:sp>
        <p:sp>
          <p:nvSpPr>
            <p:cNvPr id="14" name="任意多边形: 形状 13"/>
            <p:cNvSpPr/>
            <p:nvPr/>
          </p:nvSpPr>
          <p:spPr bwMode="auto">
            <a:xfrm>
              <a:off x="2974206" y="5024355"/>
              <a:ext cx="327259" cy="125161"/>
            </a:xfrm>
            <a:custGeom>
              <a:avLst/>
              <a:gdLst>
                <a:gd name="connsiteX0" fmla="*/ 0 w 327259"/>
                <a:gd name="connsiteY0" fmla="*/ 125161 h 125161"/>
                <a:gd name="connsiteX1" fmla="*/ 163630 w 327259"/>
                <a:gd name="connsiteY1" fmla="*/ 32 h 125161"/>
                <a:gd name="connsiteX2" fmla="*/ 327259 w 327259"/>
                <a:gd name="connsiteY2" fmla="*/ 115535 h 12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259" h="125161">
                  <a:moveTo>
                    <a:pt x="0" y="125161"/>
                  </a:moveTo>
                  <a:cubicBezTo>
                    <a:pt x="54543" y="63398"/>
                    <a:pt x="109087" y="1636"/>
                    <a:pt x="163630" y="32"/>
                  </a:cubicBezTo>
                  <a:cubicBezTo>
                    <a:pt x="218173" y="-1572"/>
                    <a:pt x="272716" y="56981"/>
                    <a:pt x="327259" y="11553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任意多边形: 形状 14"/>
            <p:cNvSpPr/>
            <p:nvPr/>
          </p:nvSpPr>
          <p:spPr bwMode="auto">
            <a:xfrm>
              <a:off x="2781701" y="4966556"/>
              <a:ext cx="712269" cy="202210"/>
            </a:xfrm>
            <a:custGeom>
              <a:avLst/>
              <a:gdLst>
                <a:gd name="connsiteX0" fmla="*/ 0 w 712269"/>
                <a:gd name="connsiteY0" fmla="*/ 182960 h 202210"/>
                <a:gd name="connsiteX1" fmla="*/ 375385 w 712269"/>
                <a:gd name="connsiteY1" fmla="*/ 80 h 202210"/>
                <a:gd name="connsiteX2" fmla="*/ 712269 w 712269"/>
                <a:gd name="connsiteY2" fmla="*/ 202210 h 20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269" h="202210">
                  <a:moveTo>
                    <a:pt x="0" y="182960"/>
                  </a:moveTo>
                  <a:cubicBezTo>
                    <a:pt x="128337" y="89916"/>
                    <a:pt x="256674" y="-3128"/>
                    <a:pt x="375385" y="80"/>
                  </a:cubicBezTo>
                  <a:cubicBezTo>
                    <a:pt x="494096" y="3288"/>
                    <a:pt x="603182" y="102749"/>
                    <a:pt x="712269" y="20221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任意多边形: 形状 15"/>
            <p:cNvSpPr/>
            <p:nvPr/>
          </p:nvSpPr>
          <p:spPr bwMode="auto">
            <a:xfrm>
              <a:off x="2589194" y="4900510"/>
              <a:ext cx="1135781" cy="268256"/>
            </a:xfrm>
            <a:custGeom>
              <a:avLst/>
              <a:gdLst>
                <a:gd name="connsiteX0" fmla="*/ 0 w 1135781"/>
                <a:gd name="connsiteY0" fmla="*/ 356145 h 365770"/>
                <a:gd name="connsiteX1" fmla="*/ 548640 w 1135781"/>
                <a:gd name="connsiteY1" fmla="*/ 10 h 365770"/>
                <a:gd name="connsiteX2" fmla="*/ 1135781 w 1135781"/>
                <a:gd name="connsiteY2" fmla="*/ 365770 h 36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781" h="365770">
                  <a:moveTo>
                    <a:pt x="0" y="356145"/>
                  </a:moveTo>
                  <a:cubicBezTo>
                    <a:pt x="179671" y="177275"/>
                    <a:pt x="359343" y="-1594"/>
                    <a:pt x="548640" y="10"/>
                  </a:cubicBezTo>
                  <a:cubicBezTo>
                    <a:pt x="737937" y="1614"/>
                    <a:pt x="936859" y="183692"/>
                    <a:pt x="1135781" y="36577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880078" y="6086334"/>
              <a:ext cx="2288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dirty="0" err="1">
                  <a:solidFill>
                    <a:schemeClr val="accent5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en-US" dirty="0"/>
            </a:p>
          </p:txBody>
        </p:sp>
        <p:cxnSp>
          <p:nvCxnSpPr>
            <p:cNvPr id="18" name="直接箭头连接符 17"/>
            <p:cNvCxnSpPr>
              <a:stCxn id="17" idx="0"/>
            </p:cNvCxnSpPr>
            <p:nvPr/>
          </p:nvCxnSpPr>
          <p:spPr bwMode="auto">
            <a:xfrm flipH="1" flipV="1">
              <a:off x="2994518" y="5529182"/>
              <a:ext cx="1" cy="5571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ambria" panose="02040503050406030204" pitchFamily="18" charset="0"/>
              </a:rPr>
              <a:t>哈希函数举例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D99B4A-1D9B-304A-8A77-0FF38A8F14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U=[0,9999]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有100个位置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T[0],…,T[99]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</a:p>
          <a:p>
            <a:pPr marL="0" indent="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一个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hash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函数如下：</a:t>
            </a:r>
          </a:p>
          <a:p>
            <a:pPr marL="0" indent="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en-US" altLang="zh-CN" sz="2800" dirty="0">
                <a:solidFill>
                  <a:srgbClr val="FF0000"/>
                </a:solidFill>
              </a:rPr>
              <a:t>H(k)=k % 100 </a:t>
            </a:r>
            <a:endParaRPr lang="zh-CN" altLang="en-US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另一个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hash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函数如下：</a:t>
            </a:r>
          </a:p>
          <a:p>
            <a:pPr marL="0" indent="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en-US" altLang="zh-CN" sz="2800" dirty="0">
                <a:solidFill>
                  <a:srgbClr val="00B0F0"/>
                </a:solidFill>
              </a:rPr>
              <a:t>H'(k)= k / 100</a:t>
            </a:r>
            <a:endParaRPr lang="en-US" altLang="zh-CN" sz="2800" dirty="0">
              <a:solidFill>
                <a:schemeClr val="accent5">
                  <a:lumMod val="25000"/>
                </a:schemeClr>
              </a:solidFill>
            </a:endParaRPr>
          </a:p>
          <a:p>
            <a:pPr marL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可见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Hash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函数并不唯一，而且它的定义非常灵活（只需是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U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到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{0,…,M-1}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的映射即可，也就是说，任何关键字的哈希函数值都落在表长允许的范围内即可）。</a:t>
            </a:r>
          </a:p>
          <a:p>
            <a:pPr marL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后文将给出许多常见的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Hash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函数及给出一些性能要求（满足上述条件并不一定适合用作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Hash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函数）</a:t>
            </a:r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B7FF66-BC9A-9C44-82F4-8AA97C12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怎样判断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W[</a:t>
            </a:r>
            <a:r>
              <a:rPr lang="en-US" altLang="zh-CN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i-j+1] = W[i+1,i+j]??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4BDE99-8162-8449-9B3C-5E5CE530B9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容易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O(j)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； 但太慢。我们将给一个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更快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的算法</a:t>
            </a:r>
            <a:b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但注意：这个更快的算法有出错的可能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它不完美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!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好消息：我们可以将这个出错的概率控制到非常低。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为讨论方便，假设</a:t>
            </a:r>
            <a:r>
              <a:rPr lang="en-US" altLang="zh-CN" sz="2800" b="1" dirty="0">
                <a:solidFill>
                  <a:srgbClr val="00B050"/>
                </a:solidFill>
              </a:rPr>
              <a:t>W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中元素取自</a:t>
            </a:r>
            <a:r>
              <a:rPr lang="en-US" altLang="zh-CN" sz="2800" b="1" dirty="0" err="1">
                <a:solidFill>
                  <a:srgbClr val="00B050"/>
                </a:solidFill>
              </a:rPr>
              <a:t>Σ</a:t>
            </a:r>
            <a:r>
              <a:rPr lang="en-US" altLang="zh-CN" sz="2800" dirty="0">
                <a:solidFill>
                  <a:srgbClr val="9933FF"/>
                </a:solidFill>
              </a:rPr>
              <a:t>={’</a:t>
            </a:r>
            <a:r>
              <a:rPr lang="en-US" altLang="zh-CN" sz="2800" dirty="0" err="1">
                <a:solidFill>
                  <a:srgbClr val="002060"/>
                </a:solidFill>
              </a:rPr>
              <a:t>a</a:t>
            </a:r>
            <a:r>
              <a:rPr lang="en-US" altLang="zh-CN" sz="2800" dirty="0" err="1">
                <a:solidFill>
                  <a:srgbClr val="9933FF"/>
                </a:solidFill>
              </a:rPr>
              <a:t>’~’</a:t>
            </a:r>
            <a:r>
              <a:rPr lang="en-US" altLang="zh-CN" sz="2800" dirty="0" err="1">
                <a:solidFill>
                  <a:srgbClr val="002060"/>
                </a:solidFill>
              </a:rPr>
              <a:t>z</a:t>
            </a:r>
            <a:r>
              <a:rPr lang="en-US" altLang="zh-CN" sz="2800" dirty="0">
                <a:solidFill>
                  <a:srgbClr val="9933FF"/>
                </a:solidFill>
              </a:rPr>
              <a:t>’}.</a:t>
            </a:r>
            <a:endParaRPr lang="en-US" altLang="zh-CN" sz="2800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我们将使用一个特殊的</a:t>
            </a:r>
            <a:r>
              <a:rPr lang="en-US" altLang="zh-CN" sz="2800" dirty="0"/>
              <a:t>hash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函数</a:t>
            </a:r>
            <a:r>
              <a:rPr lang="en-US" altLang="zh-CN" sz="2800" dirty="0"/>
              <a:t>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它将任意一个</a:t>
            </a:r>
            <a:r>
              <a:rPr lang="en-US" altLang="zh-CN" b="1" dirty="0" err="1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Σ</a:t>
            </a:r>
            <a:r>
              <a:rPr lang="en-US" altLang="zh-CN" b="1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字符串映射到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{0,…,p-1}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其中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p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是一个很大的素数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（比如说大于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|W|</a:t>
            </a:r>
            <a:r>
              <a:rPr lang="en-US" altLang="zh-CN" baseline="30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的一个素数）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H(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altLang="zh-CN" baseline="-25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altLang="zh-CN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…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altLang="zh-CN" baseline="-25000" dirty="0" err="1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) := </a:t>
            </a:r>
            <a:b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</a:b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      [ 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f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altLang="zh-CN" baseline="-25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)* 26</a:t>
            </a:r>
            <a:r>
              <a:rPr lang="en-US" altLang="zh-CN" b="1" baseline="30000" dirty="0">
                <a:solidFill>
                  <a:srgbClr val="00B050"/>
                </a:solidFill>
              </a:rPr>
              <a:t>0</a:t>
            </a:r>
            <a:r>
              <a:rPr lang="en-US" altLang="zh-CN" baseline="300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+ 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f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altLang="zh-CN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) * 26</a:t>
            </a:r>
            <a:r>
              <a:rPr lang="en-US" altLang="zh-CN" b="1" baseline="30000" dirty="0">
                <a:solidFill>
                  <a:srgbClr val="00B050"/>
                </a:solidFill>
              </a:rPr>
              <a:t>1</a:t>
            </a:r>
            <a:r>
              <a:rPr lang="en-US" altLang="zh-CN" baseline="30000" dirty="0">
                <a:solidFill>
                  <a:schemeClr val="accent5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+ … + 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f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altLang="zh-CN" baseline="-25000" dirty="0" err="1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) * 26</a:t>
            </a:r>
            <a:r>
              <a:rPr lang="en-US" altLang="zh-CN" b="1" baseline="30000" dirty="0">
                <a:solidFill>
                  <a:srgbClr val="00B050"/>
                </a:solidFill>
              </a:rPr>
              <a:t>k-1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 ] % p.</a:t>
            </a:r>
            <a:endParaRPr lang="en-US" altLang="zh-CN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782955" lvl="2" indent="0">
              <a:buNone/>
            </a:pPr>
            <a:r>
              <a:rPr lang="zh-CN" altLang="en-US" sz="1800" dirty="0">
                <a:latin typeface="黑体" panose="02010609060101010101" pitchFamily="49" charset="-122"/>
                <a:cs typeface="黑体" panose="02010609060101010101" pitchFamily="49" charset="-122"/>
              </a:rPr>
              <a:t>其中</a:t>
            </a:r>
            <a:r>
              <a:rPr lang="en-US" altLang="zh-CN" sz="1800" i="1" dirty="0">
                <a:solidFill>
                  <a:schemeClr val="accent5">
                    <a:lumMod val="25000"/>
                  </a:schemeClr>
                </a:solidFill>
              </a:rPr>
              <a:t>f</a:t>
            </a:r>
            <a:r>
              <a:rPr lang="en-US" altLang="zh-CN" sz="1800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1800" dirty="0">
                <a:latin typeface="黑体" panose="02010609060101010101" pitchFamily="49" charset="-122"/>
                <a:cs typeface="黑体" panose="02010609060101010101" pitchFamily="49" charset="-122"/>
              </a:rPr>
              <a:t>将 </a:t>
            </a:r>
            <a:r>
              <a:rPr lang="en-US" altLang="zh-CN" sz="1800" dirty="0"/>
              <a:t>‘</a:t>
            </a:r>
            <a:r>
              <a:rPr lang="en-US" altLang="zh-CN" sz="1800" dirty="0">
                <a:solidFill>
                  <a:srgbClr val="002060"/>
                </a:solidFill>
              </a:rPr>
              <a:t>a</a:t>
            </a:r>
            <a:r>
              <a:rPr lang="en-US" altLang="zh-CN" sz="1800" dirty="0"/>
              <a:t>’,…’</a:t>
            </a:r>
            <a:r>
              <a:rPr lang="en-US" altLang="zh-CN" sz="1800" dirty="0">
                <a:solidFill>
                  <a:srgbClr val="002060"/>
                </a:solidFill>
              </a:rPr>
              <a:t>z</a:t>
            </a:r>
            <a:r>
              <a:rPr lang="en-US" altLang="zh-CN" sz="1800" dirty="0"/>
              <a:t>’</a:t>
            </a:r>
            <a:r>
              <a:rPr lang="zh-CN" altLang="en-US" sz="1800" dirty="0">
                <a:latin typeface="黑体" panose="02010609060101010101" pitchFamily="49" charset="-122"/>
                <a:cs typeface="黑体" panose="02010609060101010101" pitchFamily="49" charset="-122"/>
              </a:rPr>
              <a:t>映射到</a:t>
            </a:r>
            <a:r>
              <a:rPr lang="en-US" altLang="zh-CN" sz="1800" dirty="0">
                <a:solidFill>
                  <a:schemeClr val="accent5">
                    <a:lumMod val="25000"/>
                  </a:schemeClr>
                </a:solidFill>
              </a:rPr>
              <a:t>0~25</a:t>
            </a:r>
            <a:r>
              <a:rPr lang="zh-CN" altLang="en-US" sz="1800" dirty="0">
                <a:latin typeface="黑体" panose="02010609060101010101" pitchFamily="49" charset="-122"/>
                <a:cs typeface="黑体" panose="02010609060101010101" pitchFamily="49" charset="-122"/>
              </a:rPr>
              <a:t>。  例如</a:t>
            </a:r>
            <a:r>
              <a:rPr lang="en-US" altLang="zh-CN" sz="1800" i="1" dirty="0">
                <a:solidFill>
                  <a:schemeClr val="accent5">
                    <a:lumMod val="25000"/>
                  </a:schemeClr>
                </a:solidFill>
              </a:rPr>
              <a:t>f</a:t>
            </a:r>
            <a:r>
              <a:rPr lang="en-US" altLang="zh-CN" sz="1800" dirty="0"/>
              <a:t>(‘</a:t>
            </a:r>
            <a:r>
              <a:rPr lang="en-US" altLang="zh-CN" sz="1800" dirty="0">
                <a:solidFill>
                  <a:srgbClr val="002060"/>
                </a:solidFill>
              </a:rPr>
              <a:t>a</a:t>
            </a:r>
            <a:r>
              <a:rPr lang="en-US" altLang="zh-CN" sz="1800" dirty="0"/>
              <a:t>’)=</a:t>
            </a:r>
            <a:r>
              <a:rPr lang="en-US" altLang="zh-CN" sz="1800" dirty="0">
                <a:solidFill>
                  <a:schemeClr val="accent5">
                    <a:lumMod val="25000"/>
                  </a:schemeClr>
                </a:solidFill>
              </a:rPr>
              <a:t>0</a:t>
            </a:r>
            <a:r>
              <a:rPr lang="en-US" altLang="zh-CN" sz="1800" dirty="0"/>
              <a:t>, </a:t>
            </a:r>
            <a:r>
              <a:rPr lang="en-US" altLang="zh-CN" sz="1800" i="1" dirty="0">
                <a:solidFill>
                  <a:schemeClr val="accent5">
                    <a:lumMod val="25000"/>
                  </a:schemeClr>
                </a:solidFill>
              </a:rPr>
              <a:t>f</a:t>
            </a:r>
            <a:r>
              <a:rPr lang="en-US" altLang="zh-CN" sz="1800" dirty="0"/>
              <a:t>(‘</a:t>
            </a:r>
            <a:r>
              <a:rPr lang="en-US" altLang="zh-CN" sz="1800" dirty="0">
                <a:solidFill>
                  <a:srgbClr val="002060"/>
                </a:solidFill>
              </a:rPr>
              <a:t>b</a:t>
            </a:r>
            <a:r>
              <a:rPr lang="en-US" altLang="zh-CN" sz="1800" dirty="0"/>
              <a:t>’)=</a:t>
            </a:r>
            <a:r>
              <a:rPr lang="en-US" altLang="zh-CN" sz="1800" dirty="0">
                <a:solidFill>
                  <a:schemeClr val="accent5">
                    <a:lumMod val="25000"/>
                  </a:schemeClr>
                </a:solidFill>
              </a:rPr>
              <a:t>1</a:t>
            </a:r>
            <a:r>
              <a:rPr lang="en-US" altLang="zh-CN" sz="1800" dirty="0"/>
              <a:t>,…, </a:t>
            </a:r>
            <a:r>
              <a:rPr lang="en-US" altLang="zh-CN" sz="1800" i="1" dirty="0">
                <a:solidFill>
                  <a:schemeClr val="accent5">
                    <a:lumMod val="25000"/>
                  </a:schemeClr>
                </a:solidFill>
              </a:rPr>
              <a:t>f</a:t>
            </a:r>
            <a:r>
              <a:rPr lang="en-US" altLang="zh-CN" sz="1800" dirty="0"/>
              <a:t>(‘</a:t>
            </a:r>
            <a:r>
              <a:rPr lang="en-US" altLang="zh-CN" sz="1800" dirty="0">
                <a:solidFill>
                  <a:srgbClr val="002060"/>
                </a:solidFill>
              </a:rPr>
              <a:t>z</a:t>
            </a:r>
            <a:r>
              <a:rPr lang="en-US" altLang="zh-CN" sz="1800" dirty="0"/>
              <a:t>’)=</a:t>
            </a:r>
            <a:r>
              <a:rPr lang="en-US" altLang="zh-CN" sz="1800" dirty="0">
                <a:solidFill>
                  <a:schemeClr val="accent5">
                    <a:lumMod val="25000"/>
                  </a:schemeClr>
                </a:solidFill>
              </a:rPr>
              <a:t>25</a:t>
            </a:r>
            <a:r>
              <a:rPr lang="en-US" altLang="zh-CN" sz="1800" dirty="0"/>
              <a:t>.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F357C8-55B0-D04A-8A45-14E01E48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30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1A530-34DF-2748-948A-31450733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算法描述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C72B84-62CC-F340-A307-474D003769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算法描述 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注意这是一个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概率算法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计算</a:t>
            </a:r>
            <a:r>
              <a:rPr lang="en-US" altLang="zh-CN" sz="2000" dirty="0">
                <a:solidFill>
                  <a:srgbClr val="FF0000"/>
                </a:solidFill>
              </a:rPr>
              <a:t>W[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, i-j+1]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1807B9"/>
                </a:solidFill>
              </a:rPr>
              <a:t>W[i+1,i+j]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hash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值</a:t>
            </a:r>
            <a:r>
              <a:rPr lang="en-US" altLang="zh-CN" sz="2000" dirty="0">
                <a:solidFill>
                  <a:srgbClr val="FF0000"/>
                </a:solidFill>
              </a:rPr>
              <a:t>H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1807B9"/>
                </a:solidFill>
              </a:rPr>
              <a:t>H</a:t>
            </a:r>
            <a:r>
              <a:rPr lang="en-US" altLang="zh-CN" sz="2000" baseline="-25000" dirty="0">
                <a:solidFill>
                  <a:srgbClr val="1807B9"/>
                </a:solidFill>
              </a:rPr>
              <a:t>2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</a:p>
          <a:p>
            <a:pPr lvl="1"/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当</a:t>
            </a:r>
            <a:r>
              <a:rPr lang="en-US" altLang="zh-CN" sz="2000" dirty="0">
                <a:solidFill>
                  <a:srgbClr val="FF0000"/>
                </a:solidFill>
              </a:rPr>
              <a:t>H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=</a:t>
            </a:r>
            <a:r>
              <a:rPr lang="en-US" altLang="zh-CN" sz="2000" dirty="0">
                <a:solidFill>
                  <a:srgbClr val="1807B9"/>
                </a:solidFill>
              </a:rPr>
              <a:t>H</a:t>
            </a:r>
            <a:r>
              <a:rPr lang="en-US" altLang="zh-CN" sz="2000" baseline="-25000" dirty="0">
                <a:solidFill>
                  <a:srgbClr val="1807B9"/>
                </a:solidFill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，返回</a:t>
            </a:r>
            <a:r>
              <a:rPr lang="en-US" altLang="zh-CN" sz="2000" dirty="0">
                <a:solidFill>
                  <a:srgbClr val="FF0000"/>
                </a:solidFill>
              </a:rPr>
              <a:t>W[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, i-j+1]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=</a:t>
            </a:r>
            <a:r>
              <a:rPr lang="en-US" altLang="zh-CN" sz="2000" dirty="0">
                <a:solidFill>
                  <a:srgbClr val="1807B9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1807B9"/>
                </a:solidFill>
              </a:rPr>
              <a:t>W[i+1,i+j]</a:t>
            </a:r>
            <a:r>
              <a:rPr lang="en-US" altLang="zh-CN" sz="2000" dirty="0">
                <a:solidFill>
                  <a:srgbClr val="1807B9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br>
              <a:rPr lang="en-US" altLang="zh-CN" sz="2000" dirty="0">
                <a:solidFill>
                  <a:srgbClr val="1807B9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当</a:t>
            </a:r>
            <a:r>
              <a:rPr lang="en-US" altLang="zh-CN" sz="2000" dirty="0">
                <a:solidFill>
                  <a:srgbClr val="FF0000"/>
                </a:solidFill>
              </a:rPr>
              <a:t>H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1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!=</a:t>
            </a:r>
            <a:r>
              <a:rPr lang="en-US" altLang="zh-CN" sz="2000" dirty="0">
                <a:solidFill>
                  <a:srgbClr val="1807B9"/>
                </a:solidFill>
              </a:rPr>
              <a:t>H</a:t>
            </a:r>
            <a:r>
              <a:rPr lang="en-US" altLang="zh-CN" sz="2000" baseline="-25000" dirty="0">
                <a:solidFill>
                  <a:srgbClr val="1807B9"/>
                </a:solidFill>
              </a:rPr>
              <a:t>2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，返回</a:t>
            </a:r>
            <a:r>
              <a:rPr lang="en-US" altLang="zh-CN" sz="2000" dirty="0">
                <a:solidFill>
                  <a:srgbClr val="FF0000"/>
                </a:solidFill>
              </a:rPr>
              <a:t>W[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, i-j+1]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!=</a:t>
            </a:r>
            <a:r>
              <a:rPr lang="en-US" altLang="zh-CN" sz="2000" dirty="0">
                <a:solidFill>
                  <a:srgbClr val="1807B9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1807B9"/>
                </a:solidFill>
              </a:rPr>
              <a:t>W[i+1,i+j]</a:t>
            </a:r>
            <a:r>
              <a:rPr lang="en-US" altLang="zh-CN" sz="2000" dirty="0">
                <a:solidFill>
                  <a:srgbClr val="1807B9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endParaRPr lang="en-US" altLang="zh-CN" sz="20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上述算法在</a:t>
            </a:r>
            <a:r>
              <a:rPr lang="en-US" altLang="zh-CN" dirty="0">
                <a:solidFill>
                  <a:srgbClr val="FF0000"/>
                </a:solidFill>
              </a:rPr>
              <a:t>H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=</a:t>
            </a:r>
            <a:r>
              <a:rPr lang="en-US" altLang="zh-CN" dirty="0">
                <a:solidFill>
                  <a:srgbClr val="1807B9"/>
                </a:solidFill>
              </a:rPr>
              <a:t>H</a:t>
            </a:r>
            <a:r>
              <a:rPr lang="en-US" altLang="zh-CN" baseline="-25000" dirty="0">
                <a:solidFill>
                  <a:srgbClr val="1807B9"/>
                </a:solidFill>
              </a:rPr>
              <a:t>2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时</a:t>
            </a:r>
            <a:r>
              <a:rPr lang="zh-CN" altLang="en-US" dirty="0">
                <a:solidFill>
                  <a:srgbClr val="0066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有一定概率错掉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！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solidFill>
                  <a:srgbClr val="9933FF"/>
                </a:solidFill>
              </a:rPr>
              <a:t>H(s)=H(s’)</a:t>
            </a:r>
            <a:r>
              <a:rPr lang="zh-CN" altLang="en-US" sz="20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不一定是因为</a:t>
            </a:r>
            <a:r>
              <a:rPr lang="en-US" altLang="zh-CN" sz="2000" dirty="0">
                <a:solidFill>
                  <a:srgbClr val="9933FF"/>
                </a:solidFill>
              </a:rPr>
              <a:t>s=s’</a:t>
            </a:r>
            <a:r>
              <a:rPr lang="en-US" altLang="zh-CN" sz="20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0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也可能是因为</a:t>
            </a:r>
            <a:r>
              <a:rPr lang="en-US" altLang="zh-CN" sz="2000" dirty="0" err="1">
                <a:solidFill>
                  <a:srgbClr val="9933FF"/>
                </a:solidFill>
              </a:rPr>
              <a:t>s,s</a:t>
            </a:r>
            <a:r>
              <a:rPr lang="en-US" altLang="zh-CN" sz="2000" dirty="0">
                <a:solidFill>
                  <a:srgbClr val="9933FF"/>
                </a:solidFill>
              </a:rPr>
              <a:t>’</a:t>
            </a:r>
            <a:r>
              <a:rPr lang="zh-CN" altLang="en-US" sz="20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冲突了</a:t>
            </a:r>
            <a:r>
              <a:rPr lang="en-US" altLang="zh-CN" sz="20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!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好消息：错误的概率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非常非常的小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一方面，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W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的某个定长度的不同子串的个数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≤2|W|</a:t>
            </a:r>
            <a:endParaRPr lang="en-US" altLang="zh-CN" sz="20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另一方面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p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取得很大 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例如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p&gt;|W|3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 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这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≤2|W|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个子串有冲突的概率极低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 (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p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越大概率越低</a:t>
            </a: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</a:rPr>
              <a:t>)</a:t>
            </a:r>
          </a:p>
          <a:p>
            <a:pPr lvl="1">
              <a:spcBef>
                <a:spcPts val="600"/>
              </a:spcBef>
            </a:pPr>
            <a:r>
              <a:rPr lang="en-US" altLang="zh-CN" sz="20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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大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概率</a:t>
            </a:r>
            <a:r>
              <a:rPr lang="en-US" altLang="zh-CN" sz="2000" dirty="0" err="1">
                <a:solidFill>
                  <a:schemeClr val="accent5">
                    <a:lumMod val="25000"/>
                  </a:schemeClr>
                </a:solidFill>
              </a:rPr>
              <a:t>的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， </a:t>
            </a:r>
            <a:r>
              <a:rPr lang="en-US" altLang="zh-CN" sz="2000" dirty="0">
                <a:solidFill>
                  <a:srgbClr val="FF0000"/>
                </a:solidFill>
              </a:rPr>
              <a:t>W[</a:t>
            </a:r>
            <a:r>
              <a:rPr lang="en-US" altLang="zh-CN" sz="2000" dirty="0" err="1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, i-j+1] </a:t>
            </a:r>
            <a:r>
              <a:rPr lang="en-US" altLang="zh-CN" sz="2000" dirty="0"/>
              <a:t>≠</a:t>
            </a:r>
            <a:r>
              <a:rPr lang="en-US" altLang="zh-CN" sz="2000" dirty="0">
                <a:solidFill>
                  <a:srgbClr val="1807B9"/>
                </a:solidFill>
              </a:rPr>
              <a:t> W[i+1,i+j] </a:t>
            </a:r>
            <a:r>
              <a:rPr lang="en-US" altLang="zh-CN" sz="2000" dirty="0"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solidFill>
                  <a:srgbClr val="1807B9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H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1 </a:t>
            </a:r>
            <a:r>
              <a:rPr lang="en-US" altLang="zh-CN" sz="2000" dirty="0"/>
              <a:t>≠ </a:t>
            </a:r>
            <a:r>
              <a:rPr lang="en-US" altLang="zh-CN" sz="2000" dirty="0">
                <a:solidFill>
                  <a:srgbClr val="1807B9"/>
                </a:solidFill>
              </a:rPr>
              <a:t>H</a:t>
            </a:r>
            <a:r>
              <a:rPr lang="en-US" altLang="zh-CN" sz="2000" baseline="-25000" dirty="0">
                <a:solidFill>
                  <a:srgbClr val="1807B9"/>
                </a:solidFill>
              </a:rPr>
              <a:t>2</a:t>
            </a:r>
            <a:r>
              <a:rPr lang="en-US" altLang="zh-CN" sz="2000" dirty="0">
                <a:solidFill>
                  <a:srgbClr val="1807B9"/>
                </a:solidFill>
              </a:rPr>
              <a:t>.</a:t>
            </a:r>
            <a:endParaRPr lang="zh-CN" altLang="en-US" sz="2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54D243-AFAA-DD4E-AFC7-9FD961FC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Font typeface="Wingdings" panose="05000000000000000000" charset="0"/>
            </a:pP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最后，如何算子串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W[</a:t>
            </a:r>
            <a:r>
              <a:rPr lang="en-US" altLang="zh-CN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Hash</a:t>
            </a:r>
            <a:r>
              <a:rPr lang="zh-CN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值？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D1789E-9D52-684D-AD3C-E6B6C58826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预先计算出</a:t>
            </a:r>
            <a:r>
              <a:rPr lang="en-US" altLang="zh-CN" sz="2800" dirty="0">
                <a:solidFill>
                  <a:srgbClr val="9933FF"/>
                </a:solidFill>
              </a:rPr>
              <a:t>W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的所有前缀的</a:t>
            </a:r>
            <a:r>
              <a:rPr lang="en-US" altLang="zh-CN" sz="2800" dirty="0">
                <a:solidFill>
                  <a:srgbClr val="9933FF"/>
                </a:solidFill>
              </a:rPr>
              <a:t>Hash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值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。然后，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457200" indent="-45720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   在计算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H(W[</a:t>
            </a:r>
            <a:r>
              <a:rPr lang="en-US" altLang="zh-CN" sz="2800" dirty="0" err="1">
                <a:solidFill>
                  <a:schemeClr val="accent5">
                    <a:lumMod val="25000"/>
                  </a:schemeClr>
                </a:solidFill>
              </a:rPr>
              <a:t>i,j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])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时，利用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H(W[1,i-1])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H(W[1,j])</a:t>
            </a:r>
            <a:endParaRPr lang="en-US" altLang="zh-CN" sz="2800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利用</a:t>
            </a:r>
            <a:r>
              <a:rPr lang="en-US" altLang="zh-CN" sz="2800" dirty="0">
                <a:solidFill>
                  <a:srgbClr val="FF0000"/>
                </a:solidFill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的定义，这只需要花费</a:t>
            </a:r>
            <a:r>
              <a:rPr lang="en-US" altLang="zh-CN" sz="2800" dirty="0">
                <a:solidFill>
                  <a:srgbClr val="FF0000"/>
                </a:solidFill>
              </a:rPr>
              <a:t>O(1)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的时间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!</a:t>
            </a:r>
          </a:p>
          <a:p>
            <a:pPr marL="325755" lvl="1" indent="0">
              <a:buNone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例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: 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W=‘</a:t>
            </a:r>
            <a:r>
              <a:rPr lang="en-US" altLang="zh-CN" sz="2000" dirty="0" err="1">
                <a:solidFill>
                  <a:srgbClr val="002060"/>
                </a:solidFill>
              </a:rPr>
              <a:t>abcdefgh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’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; </a:t>
            </a:r>
            <a:r>
              <a:rPr lang="zh-CN" altLang="en-US" sz="2000" dirty="0">
                <a:latin typeface="黑体" panose="02010609060101010101" pitchFamily="49" charset="-122"/>
                <a:cs typeface="黑体" panose="02010609060101010101" pitchFamily="49" charset="-122"/>
              </a:rPr>
              <a:t>用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H(‘</a:t>
            </a:r>
            <a:r>
              <a:rPr lang="en-US" altLang="zh-CN" sz="2000" dirty="0" err="1">
                <a:solidFill>
                  <a:srgbClr val="002060"/>
                </a:solidFill>
              </a:rPr>
              <a:t>cdef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’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</a:rPr>
              <a:t>）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= [H(‘</a:t>
            </a:r>
            <a:r>
              <a:rPr lang="en-US" altLang="zh-CN" sz="2000" dirty="0" err="1">
                <a:solidFill>
                  <a:srgbClr val="002060"/>
                </a:solidFill>
              </a:rPr>
              <a:t>abcdef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’)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– H(‘</a:t>
            </a:r>
            <a:r>
              <a:rPr lang="en-US" altLang="zh-CN" sz="2000" dirty="0">
                <a:solidFill>
                  <a:srgbClr val="002060"/>
                </a:solidFill>
              </a:rPr>
              <a:t>ab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’)] * (</a:t>
            </a:r>
            <a:r>
              <a:rPr lang="en-US" altLang="zh-CN" sz="2000" dirty="0">
                <a:solidFill>
                  <a:srgbClr val="00B050"/>
                </a:solidFill>
              </a:rPr>
              <a:t>26</a:t>
            </a:r>
            <a:r>
              <a:rPr lang="en-US" altLang="zh-CN" sz="2000" baseline="30000" dirty="0">
                <a:solidFill>
                  <a:srgbClr val="00B050"/>
                </a:solidFill>
              </a:rPr>
              <a:t>-1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)</a:t>
            </a:r>
            <a:r>
              <a:rPr lang="en-US" altLang="zh-CN" sz="2000" baseline="30000" dirty="0">
                <a:solidFill>
                  <a:schemeClr val="accent5">
                    <a:lumMod val="25000"/>
                  </a:schemeClr>
                </a:solidFill>
              </a:rPr>
              <a:t>2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 % p.</a:t>
            </a:r>
            <a:endParaRPr lang="en-US" altLang="zh-CN" sz="2000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782955" lvl="2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其中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26</a:t>
            </a:r>
            <a:r>
              <a:rPr lang="en-US" altLang="zh-CN" baseline="30000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-1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表示整数</a:t>
            </a:r>
            <a:r>
              <a:rPr lang="en-US" altLang="zh-CN" dirty="0">
                <a:solidFill>
                  <a:srgbClr val="00B05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26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在模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p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下的逆，即，唯一的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x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使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(</a:t>
            </a:r>
            <a:r>
              <a:rPr lang="en-US" altLang="zh-CN" dirty="0">
                <a:solidFill>
                  <a:srgbClr val="00B050"/>
                </a:solidFill>
              </a:rPr>
              <a:t>26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x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)%p=1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总结：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O(1)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时间计算某个子串（包括反向的子串）的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Hash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值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O(1)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时间判断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a[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]≥j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有概率错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) 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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O(log n)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算出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a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]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O(n log n)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时间求出最长的（偶数长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奇数长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回文子串。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47783B-8EF5-8B46-A9FB-7CEE7A4E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课后练习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938" y="1452563"/>
            <a:ext cx="8501062" cy="5405437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建议同学们把上面两个应用实现出来。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hlinkClick r:id="rId2"/>
              </a:rPr>
              <a:t>leetcode.com/problems/4sum-ii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782955" lvl="2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hlinkClick r:id="rId3"/>
              </a:rPr>
              <a:t>https://www.luogu.com.cn/problem/SP7586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782955" lvl="2" indent="0"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hlinkClick r:id="rId4"/>
              </a:rPr>
              <a:t>https://www.cnblogs.com/henry-1202/p/10321013.html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 marL="782955" lvl="2" indent="0">
              <a:buNone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782955" lvl="2" indent="0"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非作业。不检查。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247252-9467-5147-93F5-8C40C6C7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44595-0274-344A-B339-C62FF96B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5.</a:t>
            </a:r>
            <a:r>
              <a:rPr lang="zh-CN" altLang="en-US" dirty="0">
                <a:latin typeface="Cambria" panose="02040503050406030204" pitchFamily="18" charset="0"/>
                <a:sym typeface="+mn-ea"/>
              </a:rPr>
              <a:t> 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Universal hash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0F64DB9F-7102-2D43-920F-9D05CD82DA8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设</a:t>
                </a:r>
                <a:r>
                  <a:rPr lang="en-US" altLang="zh-CN" sz="2800" dirty="0">
                    <a:solidFill>
                      <a:schemeClr val="accent5">
                        <a:lumMod val="25000"/>
                      </a:schemeClr>
                    </a:solidFill>
                  </a:rPr>
                  <a:t>S</a:t>
                </a:r>
                <a:r>
                  <a:rPr lang="zh-CN" altLang="en-US" sz="2800" dirty="0"/>
                  <a:t>包含</a:t>
                </a:r>
                <a:r>
                  <a:rPr lang="en-US" altLang="zh-CN" sz="2800" dirty="0">
                    <a:solidFill>
                      <a:schemeClr val="accent5">
                        <a:lumMod val="25000"/>
                      </a:schemeClr>
                    </a:solidFill>
                  </a:rPr>
                  <a:t>n</a:t>
                </a:r>
                <a:r>
                  <a:rPr lang="zh-CN" altLang="en-US" sz="2800" dirty="0"/>
                  <a:t>个</a:t>
                </a:r>
                <a:r>
                  <a:rPr lang="en-US" altLang="zh-CN" sz="2800" dirty="0"/>
                  <a:t>keys(</a:t>
                </a:r>
                <a:r>
                  <a:rPr lang="en-US" altLang="zh-CN" sz="2800" dirty="0">
                    <a:solidFill>
                      <a:schemeClr val="accent5">
                        <a:lumMod val="25000"/>
                      </a:schemeClr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altLang="zh-CN" sz="2800" dirty="0">
                    <a:solidFill>
                      <a:schemeClr val="accent5">
                        <a:lumMod val="25000"/>
                      </a:schemeClr>
                    </a:solidFill>
                  </a:rPr>
                  <a:t>U</a:t>
                </a:r>
                <a:r>
                  <a:rPr lang="en-US" altLang="zh-CN" sz="2800" dirty="0"/>
                  <a:t>)</a:t>
                </a:r>
                <a:r>
                  <a:rPr lang="zh-CN" altLang="en-US" sz="2800" dirty="0"/>
                  <a:t>，用哈希表存储</a:t>
                </a:r>
                <a:r>
                  <a:rPr lang="en-US" altLang="zh-CN" sz="2800" dirty="0">
                    <a:solidFill>
                      <a:schemeClr val="accent5">
                        <a:lumMod val="25000"/>
                      </a:schemeClr>
                    </a:solidFill>
                  </a:rPr>
                  <a:t>S</a:t>
                </a:r>
                <a:r>
                  <a:rPr lang="zh-CN" altLang="en-US" sz="2800" dirty="0"/>
                  <a:t>。</a:t>
                </a:r>
                <a:endParaRPr lang="en-US" altLang="zh-CN" sz="2800" dirty="0"/>
              </a:p>
              <a:p>
                <a:pPr lvl="1"/>
                <a:r>
                  <a:rPr lang="zh-CN" altLang="en-US" dirty="0"/>
                  <a:t>使用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</a:rPr>
                  <a:t>h:U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  <a:sym typeface="Wingdings" panose="05000000000000000000" pitchFamily="2" charset="2"/>
                  </a:rPr>
                  <a:t>{0,…,M-1}</a:t>
                </a:r>
                <a:r>
                  <a:rPr lang="zh-CN" altLang="en-US" dirty="0">
                    <a:sym typeface="Wingdings" panose="05000000000000000000" pitchFamily="2" charset="2"/>
                  </a:rPr>
                  <a:t>作</a:t>
                </a:r>
                <a:r>
                  <a:rPr lang="en-US" altLang="zh-CN" dirty="0">
                    <a:sym typeface="Wingdings" panose="05000000000000000000" pitchFamily="2" charset="2"/>
                  </a:rPr>
                  <a:t>hash</a:t>
                </a:r>
                <a:r>
                  <a:rPr lang="zh-CN" altLang="en-US" dirty="0">
                    <a:sym typeface="Wingdings" panose="05000000000000000000" pitchFamily="2" charset="2"/>
                  </a:rPr>
                  <a:t>函数；</a:t>
                </a:r>
                <a:endParaRPr lang="en-US" altLang="zh-CN" dirty="0"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dirty="0"/>
                  <a:t>使用</a:t>
                </a:r>
                <a:r>
                  <a:rPr lang="zh-CN" altLang="en-US" dirty="0">
                    <a:solidFill>
                      <a:srgbClr val="9933FF"/>
                    </a:solidFill>
                  </a:rPr>
                  <a:t>链地址法处理冲突。</a:t>
                </a:r>
                <a:endParaRPr lang="en-US" altLang="zh-CN" dirty="0">
                  <a:solidFill>
                    <a:srgbClr val="9933FF"/>
                  </a:solidFill>
                </a:endParaRPr>
              </a:p>
              <a:p>
                <a:r>
                  <a:rPr lang="en-US" altLang="zh-CN" sz="2800" dirty="0"/>
                  <a:t>Facts</a:t>
                </a:r>
              </a:p>
              <a:p>
                <a:pPr lvl="1"/>
                <a:r>
                  <a:rPr lang="zh-CN" altLang="en-US" dirty="0"/>
                  <a:t>查找和删除的时间为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O(length of T[h(k)])</a:t>
                </a:r>
              </a:p>
              <a:p>
                <a:pPr lvl="1"/>
                <a:r>
                  <a:rPr lang="zh-CN" altLang="en-US" dirty="0"/>
                  <a:t>插入的时间为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</a:rPr>
                  <a:t>O(1)</a:t>
                </a:r>
                <a:r>
                  <a:rPr lang="zh-CN" altLang="en-US" dirty="0"/>
                  <a:t>。（插入到链头或链尾即可）</a:t>
                </a:r>
                <a:endParaRPr lang="en-US" altLang="zh-CN" dirty="0"/>
              </a:p>
              <a:p>
                <a:r>
                  <a:rPr lang="zh-CN" altLang="en-US" sz="2800" dirty="0"/>
                  <a:t>对</a:t>
                </a:r>
                <a:r>
                  <a:rPr lang="en-US" altLang="zh-CN" sz="2800" dirty="0"/>
                  <a:t>hash</a:t>
                </a:r>
                <a:r>
                  <a:rPr lang="zh-CN" altLang="en-US" sz="2800" dirty="0"/>
                  <a:t>函数</a:t>
                </a:r>
                <a:r>
                  <a:rPr lang="en-US" altLang="zh-CN" sz="2800" dirty="0">
                    <a:solidFill>
                      <a:schemeClr val="accent5">
                        <a:lumMod val="25000"/>
                      </a:schemeClr>
                    </a:solidFill>
                  </a:rPr>
                  <a:t>h</a:t>
                </a:r>
                <a:r>
                  <a:rPr lang="zh-CN" altLang="en-US" sz="2800" dirty="0"/>
                  <a:t>的需求是什么？</a:t>
                </a:r>
                <a:endParaRPr lang="en-US" altLang="zh-CN" sz="2800" dirty="0"/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</a:rPr>
                  <a:t>较少的冲突</a:t>
                </a:r>
                <a:r>
                  <a:rPr lang="zh-CN" altLang="en-US" dirty="0"/>
                  <a:t>：具体点说，最好每个</a:t>
                </a:r>
                <a:r>
                  <a:rPr lang="en-US" altLang="zh-CN" dirty="0"/>
                  <a:t>chain</a:t>
                </a:r>
                <a:r>
                  <a:rPr lang="zh-CN" altLang="en-US" dirty="0"/>
                  <a:t>长度为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</a:rPr>
                  <a:t>O(1)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FF0000"/>
                    </a:solidFill>
                  </a:rPr>
                  <a:t>容易计算</a:t>
                </a:r>
                <a:r>
                  <a:rPr lang="zh-CN" altLang="en-US" dirty="0"/>
                  <a:t> 。 另外，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</a:rPr>
                  <a:t>M=O(n)</a:t>
                </a:r>
                <a:r>
                  <a:rPr lang="zh-CN" altLang="en-US" dirty="0"/>
                  <a:t>，为了</a:t>
                </a:r>
                <a:r>
                  <a:rPr lang="en-US" altLang="zh-CN" dirty="0">
                    <a:solidFill>
                      <a:schemeClr val="accent5">
                        <a:lumMod val="25000"/>
                      </a:schemeClr>
                    </a:solidFill>
                  </a:rPr>
                  <a:t>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节省空间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0F64DB9F-7102-2D43-920F-9D05CD82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594" t="-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/>
          <p:cNvSpPr>
            <a:spLocks noGrp="1"/>
          </p:cNvSpPr>
          <p:nvPr/>
        </p:nvSpPr>
        <p:spPr>
          <a:xfrm>
            <a:off x="0" y="1"/>
            <a:ext cx="78867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bg2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endParaRPr lang="zh-CN" altLang="en-US" sz="36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ADC40-E7E5-BD4F-B919-F99DF5FA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</a:rPr>
              <a:t>Bad news</a:t>
            </a:r>
            <a:endParaRPr lang="zh-CN" altLang="en-US" sz="3600" dirty="0">
              <a:latin typeface="Cambria" panose="020405030504060302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B81C71-4811-FA47-B3A8-BC268CAB5D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sz="2800" b="1" dirty="0">
                <a:latin typeface="黑体" panose="02010609060101010101" pitchFamily="49" charset="-122"/>
                <a:cs typeface="黑体" panose="02010609060101010101" pitchFamily="49" charset="-122"/>
              </a:rPr>
              <a:t>定理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对任何</a:t>
            </a:r>
            <a:r>
              <a:rPr lang="en-US" altLang="zh-CN" sz="2800" dirty="0"/>
              <a:t>hash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函数</a:t>
            </a:r>
            <a:r>
              <a:rPr lang="en-US" altLang="zh-CN" sz="2800" dirty="0"/>
              <a:t>h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如果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|U| ≥ (n-1)M+1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那么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U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中包含一个</a:t>
            </a:r>
            <a:r>
              <a:rPr lang="en-US" altLang="zh-CN" dirty="0" err="1">
                <a:solidFill>
                  <a:schemeClr val="accent5">
                    <a:lumMod val="25000"/>
                  </a:schemeClr>
                </a:solidFill>
              </a:rPr>
              <a:t>n元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子集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使得该集合中元素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相互冲突（即，有一个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chain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长度为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）。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证明：反证法。设不存在。则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|U|≤(n-1)M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</a:p>
          <a:p>
            <a:pPr>
              <a:spcBef>
                <a:spcPts val="240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上面定理说明：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若预先指定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，总有某些</a:t>
            </a:r>
            <a:r>
              <a:rPr lang="en-US" altLang="zh-CN" sz="2800" b="1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使得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的性能很差，也就是说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的最坏性能很差。</a:t>
            </a:r>
            <a:endParaRPr lang="en-US" altLang="zh-CN" sz="2800" dirty="0">
              <a:solidFill>
                <a:srgbClr val="FF0000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ts val="2400"/>
              </a:spcBef>
              <a:buFont typeface="Wingdings" panose="05000000000000000000" charset="0"/>
              <a:buChar char="Ø"/>
            </a:pPr>
            <a:r>
              <a:rPr lang="zh-CN" altLang="en-US" i="1" dirty="0">
                <a:latin typeface="黑体" panose="02010609060101010101" pitchFamily="49" charset="-122"/>
                <a:cs typeface="黑体" panose="02010609060101010101" pitchFamily="49" charset="-122"/>
              </a:rPr>
              <a:t>或者说</a:t>
            </a:r>
            <a:r>
              <a:rPr lang="en-US" altLang="zh-CN" i="1" dirty="0"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zh-CN" altLang="en-US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cs typeface="黑体" panose="02010609060101010101" pitchFamily="49" charset="-122"/>
              </a:rPr>
              <a:t>不存在一个单独的</a:t>
            </a:r>
            <a:r>
              <a:rPr lang="en-US" altLang="zh-CN" b="1" i="1" dirty="0">
                <a:solidFill>
                  <a:schemeClr val="accent5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zh-CN" altLang="en-US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cs typeface="黑体" panose="02010609060101010101" pitchFamily="49" charset="-122"/>
              </a:rPr>
              <a:t>，对所有的</a:t>
            </a:r>
            <a:r>
              <a:rPr lang="en-US" altLang="zh-CN" b="1" i="1" dirty="0">
                <a:solidFill>
                  <a:schemeClr val="accent5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zh-CN" altLang="en-US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cs typeface="黑体" panose="02010609060101010101" pitchFamily="49" charset="-122"/>
              </a:rPr>
              <a:t>都表现不错</a:t>
            </a:r>
            <a:r>
              <a:rPr lang="en-US" altLang="zh-CN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FFFAB9-E88C-F34D-AC66-CCE1BC8D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7679A-B010-F542-B054-37F27CA2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4E882F-11B9-5743-97CE-0CB756A610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240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可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退而求其次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，找一个</a:t>
            </a:r>
            <a:r>
              <a:rPr lang="en-US" altLang="zh-CN" sz="2800" dirty="0"/>
              <a:t>hash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函数，</a:t>
            </a:r>
            <a:r>
              <a:rPr lang="zh-CN" altLang="en-US" sz="2800" dirty="0">
                <a:solidFill>
                  <a:srgbClr val="7030A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平均性能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很好</a:t>
            </a:r>
            <a:endParaRPr lang="en-US" altLang="zh-CN" sz="2800" i="1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spcBef>
                <a:spcPts val="600"/>
              </a:spcBef>
            </a:pPr>
            <a:r>
              <a:rPr lang="zh-CN" altLang="en-US" sz="2000" i="1" dirty="0">
                <a:latin typeface="黑体" panose="02010609060101010101" pitchFamily="49" charset="-122"/>
                <a:cs typeface="黑体" panose="02010609060101010101" pitchFamily="49" charset="-122"/>
              </a:rPr>
              <a:t>听上去不错，但是没有改变根本问题：对某些</a:t>
            </a:r>
            <a:r>
              <a:rPr lang="en-US" altLang="zh-CN" sz="2000" i="1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sz="2000" i="1" dirty="0">
                <a:latin typeface="黑体" panose="02010609060101010101" pitchFamily="49" charset="-122"/>
                <a:cs typeface="黑体" panose="02010609060101010101" pitchFamily="49" charset="-122"/>
              </a:rPr>
              <a:t>表现很糟！</a:t>
            </a:r>
            <a:endParaRPr lang="en-US" altLang="zh-CN" sz="2000" i="1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spcBef>
                <a:spcPts val="0"/>
              </a:spcBef>
            </a:pPr>
            <a:endParaRPr lang="en-US" altLang="en-US" i="1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是否有一种哈希策略能够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对全部</a:t>
            </a:r>
            <a:r>
              <a:rPr lang="en-US" altLang="zh-CN" sz="2800" i="1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都表现不错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？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spcBef>
                <a:spcPts val="1800"/>
              </a:spcBef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只能借助随机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!  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先想想，我们期望达到什么目标？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782955" lvl="2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1.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找到某种方法随机产生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不再是确定的函数）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782955" lvl="2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2.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然后证明</a:t>
            </a:r>
            <a:r>
              <a:rPr lang="zh-CN" altLang="en-US" i="1" dirty="0">
                <a:latin typeface="黑体" panose="02010609060101010101" pitchFamily="49" charset="-122"/>
                <a:cs typeface="黑体" panose="02010609060101010101" pitchFamily="49" charset="-122"/>
              </a:rPr>
              <a:t>：对</a:t>
            </a:r>
            <a:r>
              <a:rPr lang="zh-CN" altLang="en-US" i="1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任意的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i="1" dirty="0">
                <a:latin typeface="黑体" panose="02010609060101010101" pitchFamily="49" charset="-122"/>
                <a:cs typeface="黑体" panose="02010609060101010101" pitchFamily="49" charset="-122"/>
              </a:rPr>
              <a:t>，按这种随机算法产生的</a:t>
            </a:r>
            <a:br>
              <a:rPr lang="en-US" altLang="zh-CN" i="1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zh-CN" altLang="en-US" i="1" dirty="0">
                <a:latin typeface="黑体" panose="02010609060101010101" pitchFamily="49" charset="-122"/>
                <a:cs typeface="黑体" panose="02010609060101010101" pitchFamily="49" charset="-122"/>
              </a:rPr>
              <a:t>处理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i="1" dirty="0">
                <a:latin typeface="黑体" panose="02010609060101010101" pitchFamily="49" charset="-122"/>
                <a:cs typeface="黑体" panose="02010609060101010101" pitchFamily="49" charset="-122"/>
              </a:rPr>
              <a:t>时的</a:t>
            </a:r>
            <a:r>
              <a:rPr lang="zh-CN" altLang="en-US" b="1" i="1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平均</a:t>
            </a:r>
            <a:r>
              <a:rPr lang="zh-CN" altLang="en-US" i="1" dirty="0">
                <a:latin typeface="黑体" panose="02010609060101010101" pitchFamily="49" charset="-122"/>
                <a:cs typeface="黑体" panose="02010609060101010101" pitchFamily="49" charset="-122"/>
              </a:rPr>
              <a:t>性能不错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（这里</a:t>
            </a:r>
            <a:r>
              <a:rPr lang="zh-CN" altLang="en-US" b="1" i="1" dirty="0">
                <a:latin typeface="黑体" panose="02010609060101010101" pitchFamily="49" charset="-122"/>
                <a:cs typeface="黑体" panose="02010609060101010101" pitchFamily="49" charset="-122"/>
              </a:rPr>
              <a:t>平均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是对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来说的）。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spcBef>
                <a:spcPts val="0"/>
              </a:spcBef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这就无法被针对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对所有</a:t>
            </a:r>
            <a:r>
              <a:rPr lang="en-US" altLang="zh-CN" i="1" dirty="0">
                <a:solidFill>
                  <a:schemeClr val="accent5">
                    <a:lumMod val="25000"/>
                  </a:schemeClr>
                </a:solidFill>
              </a:rPr>
              <a:t>S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都好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，称作</a:t>
            </a:r>
            <a:r>
              <a:rPr lang="en-US" altLang="zh-CN" dirty="0">
                <a:solidFill>
                  <a:srgbClr val="00B0F0"/>
                </a:solidFill>
              </a:rPr>
              <a:t>universal hash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endParaRPr lang="en-US" altLang="en-US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914400" lvl="2" indent="0">
              <a:spcBef>
                <a:spcPts val="0"/>
              </a:spcBef>
              <a:buNone/>
            </a:pP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spcBef>
                <a:spcPts val="1800"/>
              </a:spcBef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这种产生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的方法确实可以找到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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 下文马上介绍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！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E28240-3283-1D44-A078-00E06A0D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9E65B3-8571-E149-9A30-2DE4309B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j-ea"/>
                <a:sym typeface="+mn-ea"/>
              </a:rPr>
              <a:t>更清晰的目标表述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41FD74-6FA7-824D-ADED-B163F1FD63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构造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一族</a:t>
            </a:r>
            <a:r>
              <a:rPr lang="en-US" altLang="zh-CN" sz="2800" dirty="0">
                <a:solidFill>
                  <a:srgbClr val="9933FF"/>
                </a:solidFill>
              </a:rPr>
              <a:t>Hash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函数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H={h</a:t>
            </a:r>
            <a:r>
              <a:rPr lang="en-US" altLang="zh-CN" sz="2800" baseline="-25000" dirty="0">
                <a:solidFill>
                  <a:schemeClr val="accent5">
                    <a:lumMod val="25000"/>
                  </a:schemeClr>
                </a:solidFill>
              </a:rPr>
              <a:t>1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,…,h</a:t>
            </a:r>
            <a:r>
              <a:rPr lang="en-US" altLang="zh-CN" sz="2800" baseline="-25000" dirty="0">
                <a:solidFill>
                  <a:schemeClr val="accent5">
                    <a:lumMod val="25000"/>
                  </a:schemeClr>
                </a:solidFill>
              </a:rPr>
              <a:t>g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}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</a:p>
          <a:p>
            <a:pPr lvl="2"/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其中每个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en-US" altLang="zh-CN" sz="2800" baseline="-25000" dirty="0">
                <a:solidFill>
                  <a:schemeClr val="accent5">
                    <a:lumMod val="25000"/>
                  </a:schemeClr>
                </a:solidFill>
              </a:rPr>
              <a:t>i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都是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U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sym typeface="Wingdings" panose="05000000000000000000" pitchFamily="2" charset="2"/>
              </a:rPr>
              <a:t>{0,…,M-1}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.</a:t>
            </a:r>
            <a:endParaRPr lang="en-US" altLang="zh-CN" sz="2800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endParaRPr lang="en-US" altLang="zh-CN" i="1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sz="2800" i="1" dirty="0">
                <a:latin typeface="黑体" panose="02010609060101010101" pitchFamily="49" charset="-122"/>
                <a:cs typeface="黑体" panose="02010609060101010101" pitchFamily="49" charset="-122"/>
              </a:rPr>
              <a:t>证明 </a:t>
            </a:r>
            <a:r>
              <a:rPr lang="en-US" altLang="zh-CN" sz="2800" i="1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en-US" altLang="zh-CN" sz="2800" i="1" dirty="0"/>
              <a:t> </a:t>
            </a:r>
            <a:r>
              <a:rPr lang="zh-CN" altLang="en-US" sz="2800" i="1" dirty="0">
                <a:latin typeface="黑体" panose="02010609060101010101" pitchFamily="49" charset="-122"/>
                <a:cs typeface="黑体" panose="02010609060101010101" pitchFamily="49" charset="-122"/>
              </a:rPr>
              <a:t>满足下列条件：</a:t>
            </a:r>
            <a:endParaRPr lang="en-US" altLang="zh-CN" sz="2800" i="1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2"/>
            <a:r>
              <a:rPr lang="en-US" altLang="zh-CN" sz="2400" i="1" dirty="0"/>
              <a:t>given unknown </a:t>
            </a:r>
            <a:r>
              <a:rPr lang="en-US" altLang="zh-CN" sz="2400" i="1" dirty="0">
                <a:solidFill>
                  <a:schemeClr val="accent5">
                    <a:lumMod val="25000"/>
                  </a:schemeClr>
                </a:solidFill>
              </a:rPr>
              <a:t>S,</a:t>
            </a:r>
          </a:p>
          <a:p>
            <a:pPr lvl="2"/>
            <a:r>
              <a:rPr lang="en-US" altLang="zh-CN" sz="2400" i="1" dirty="0"/>
              <a:t>if we randomly pick h from H and use h to map S.</a:t>
            </a:r>
            <a:r>
              <a:rPr lang="zh-CN" altLang="en-US" sz="2400" i="1" dirty="0"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endParaRPr lang="en-US" altLang="zh-CN" sz="2400" i="1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2"/>
            <a:r>
              <a:rPr lang="en-US" altLang="zh-CN" sz="2400" i="1" dirty="0"/>
              <a:t>the </a:t>
            </a:r>
            <a:r>
              <a:rPr lang="en-US" altLang="zh-CN" sz="2400" i="1" dirty="0">
                <a:solidFill>
                  <a:srgbClr val="9933FF"/>
                </a:solidFill>
              </a:rPr>
              <a:t>expected chain length</a:t>
            </a: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9933FF"/>
                </a:solidFill>
              </a:rPr>
              <a:t>is</a:t>
            </a:r>
            <a:r>
              <a:rPr lang="en-US" altLang="zh-CN" sz="2400" i="1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i="1" dirty="0"/>
              <a:t>O(1)</a:t>
            </a:r>
            <a:r>
              <a:rPr lang="en-US" altLang="zh-CN" sz="2400" i="1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i="1" dirty="0">
                <a:solidFill>
                  <a:srgbClr val="9933FF"/>
                </a:solidFill>
              </a:rPr>
              <a:t>(for every chain)</a:t>
            </a:r>
            <a:r>
              <a:rPr lang="en-US" altLang="zh-CN" sz="2400" i="1" dirty="0"/>
              <a:t>!</a:t>
            </a:r>
            <a:endParaRPr lang="en-US" altLang="zh-CN" sz="2400" i="1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3"/>
            <a:r>
              <a:rPr lang="en-US" altLang="zh-CN" sz="2400" dirty="0">
                <a:solidFill>
                  <a:srgbClr val="FF0000"/>
                </a:solidFill>
              </a:rPr>
              <a:t>Expectation is over the random choice of 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en-US" altLang="zh-CN" sz="2400" dirty="0">
                <a:solidFill>
                  <a:srgbClr val="FF0000"/>
                </a:solidFill>
              </a:rPr>
              <a:t> (holds for all 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</a:rPr>
              <a:t>S)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0" y="1"/>
            <a:ext cx="78867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bg2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+mj-cs"/>
              </a:defRPr>
            </a:lvl1pPr>
          </a:lstStyle>
          <a:p>
            <a:endParaRPr lang="zh-CN" altLang="en-US" sz="3600" dirty="0">
              <a:latin typeface="Cambria" panose="020405030504060302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40EFD-7D9D-114F-BEDC-A52596B2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37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Cambria" panose="02040503050406030204" pitchFamily="18" charset="0"/>
              </a:rPr>
              <a:t>如何构造上述</a:t>
            </a:r>
            <a:r>
              <a:rPr lang="en-US" altLang="zh-CN" sz="3600" dirty="0">
                <a:latin typeface="Cambria" panose="02040503050406030204" pitchFamily="18" charset="0"/>
              </a:rPr>
              <a:t>hash</a:t>
            </a:r>
            <a:r>
              <a:rPr lang="zh-CN" altLang="en-US" sz="3600" dirty="0">
                <a:latin typeface="Cambria" panose="02040503050406030204" pitchFamily="18" charset="0"/>
              </a:rPr>
              <a:t>函数族</a:t>
            </a:r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zh-CN" altLang="en-US" sz="3600" dirty="0">
              <a:latin typeface="Cambria" panose="020405030504060302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8A4FC8-528F-E046-8E8A-95CBD3FCF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sz="3200" b="1" dirty="0">
                <a:latin typeface="黑体" panose="02010609060101010101" pitchFamily="49" charset="-122"/>
                <a:cs typeface="黑体" panose="02010609060101010101" pitchFamily="49" charset="-122"/>
              </a:rPr>
              <a:t>定义</a:t>
            </a:r>
            <a:r>
              <a:rPr lang="en-US" altLang="zh-CN" sz="3200" dirty="0">
                <a:latin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zh-CN" altLang="en-US" sz="3200" dirty="0">
                <a:latin typeface="黑体" panose="02010609060101010101" pitchFamily="49" charset="-122"/>
                <a:cs typeface="黑体" panose="02010609060101010101" pitchFamily="49" charset="-122"/>
              </a:rPr>
              <a:t>一个</a:t>
            </a:r>
            <a:r>
              <a:rPr lang="en-US" altLang="zh-CN" sz="3200" dirty="0"/>
              <a:t>hash</a:t>
            </a:r>
            <a:r>
              <a:rPr lang="zh-CN" altLang="en-US" sz="3200" dirty="0">
                <a:latin typeface="黑体" panose="02010609060101010101" pitchFamily="49" charset="-122"/>
                <a:cs typeface="黑体" panose="02010609060101010101" pitchFamily="49" charset="-122"/>
              </a:rPr>
              <a:t>函数族</a:t>
            </a:r>
            <a:r>
              <a:rPr lang="en-US" altLang="zh-CN" sz="3200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3200" dirty="0">
                <a:solidFill>
                  <a:srgbClr val="00B0F0"/>
                </a:solidFill>
              </a:rPr>
              <a:t>H</a:t>
            </a:r>
            <a:r>
              <a:rPr lang="en-US" altLang="zh-CN" sz="3200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3200" dirty="0">
                <a:latin typeface="黑体" panose="02010609060101010101" pitchFamily="49" charset="-122"/>
                <a:cs typeface="黑体" panose="02010609060101010101" pitchFamily="49" charset="-122"/>
              </a:rPr>
              <a:t>是</a:t>
            </a:r>
            <a:r>
              <a:rPr lang="en-US" altLang="zh-CN" sz="3200" i="1" dirty="0">
                <a:solidFill>
                  <a:srgbClr val="00B0F0"/>
                </a:solidFill>
              </a:rPr>
              <a:t>universal</a:t>
            </a:r>
            <a:r>
              <a:rPr lang="zh-CN" altLang="en-US" sz="3200" dirty="0">
                <a:latin typeface="黑体" panose="02010609060101010101" pitchFamily="49" charset="-122"/>
                <a:cs typeface="黑体" panose="02010609060101010101" pitchFamily="49" charset="-122"/>
              </a:rPr>
              <a:t>的</a:t>
            </a:r>
            <a:br>
              <a:rPr lang="en-US" altLang="zh-CN" sz="3200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3200" dirty="0"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3200" dirty="0">
                <a:latin typeface="黑体" panose="02010609060101010101" pitchFamily="49" charset="-122"/>
                <a:cs typeface="黑体" panose="02010609060101010101" pitchFamily="49" charset="-122"/>
              </a:rPr>
              <a:t>如果它满足：</a:t>
            </a:r>
            <a:endParaRPr lang="en-US" altLang="zh-CN" sz="32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782955" lvl="2" indent="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对于</a:t>
            </a: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任意的</a:t>
            </a:r>
            <a:r>
              <a:rPr lang="en-US" altLang="zh-CN" sz="2800" dirty="0">
                <a:solidFill>
                  <a:srgbClr val="00B0F0"/>
                </a:solidFill>
              </a:rPr>
              <a:t>u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2800" dirty="0">
                <a:solidFill>
                  <a:srgbClr val="00B0F0"/>
                </a:solidFill>
              </a:rPr>
              <a:t>v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属于</a:t>
            </a:r>
            <a:r>
              <a:rPr lang="en-US" altLang="zh-CN" sz="2800" dirty="0">
                <a:solidFill>
                  <a:srgbClr val="00B0F0"/>
                </a:solidFill>
              </a:rPr>
              <a:t>U (</a:t>
            </a:r>
            <a:r>
              <a:rPr lang="en-US" altLang="zh-CN" sz="2800" dirty="0" err="1">
                <a:solidFill>
                  <a:srgbClr val="00B0F0"/>
                </a:solidFill>
              </a:rPr>
              <a:t>u≠v</a:t>
            </a:r>
            <a:r>
              <a:rPr lang="en-US" altLang="zh-CN" sz="2800" dirty="0">
                <a:solidFill>
                  <a:srgbClr val="00B0F0"/>
                </a:solidFill>
              </a:rPr>
              <a:t>)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，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1371600" lvl="3" indent="0">
              <a:buNone/>
            </a:pPr>
            <a:r>
              <a:rPr lang="en-US" altLang="zh-CN" sz="2800" dirty="0" err="1">
                <a:solidFill>
                  <a:srgbClr val="00B0F0"/>
                </a:solidFill>
              </a:rPr>
              <a:t>Prh</a:t>
            </a:r>
            <a:r>
              <a:rPr lang="en-US" altLang="zh-CN" sz="2800" dirty="0" err="1">
                <a:solidFill>
                  <a:srgbClr val="00B0F0"/>
                </a:solidFill>
                <a:sym typeface="Wingdings" panose="05000000000000000000" pitchFamily="2" charset="2"/>
              </a:rPr>
              <a:t>H</a:t>
            </a:r>
            <a:r>
              <a:rPr lang="en-US" altLang="zh-CN" sz="2800" dirty="0">
                <a:solidFill>
                  <a:srgbClr val="00B0F0"/>
                </a:solidFill>
                <a:sym typeface="Wingdings" panose="05000000000000000000" pitchFamily="2" charset="2"/>
              </a:rPr>
              <a:t> {h(u)=h(v)} ≤ 1/M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spcBef>
                <a:spcPts val="180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我们将证明两个方面：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① 能够构造</a:t>
            </a:r>
            <a:r>
              <a:rPr lang="en-US" altLang="zh-CN" dirty="0"/>
              <a:t>universal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dirty="0"/>
              <a:t>hash family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② </a:t>
            </a:r>
            <a:r>
              <a:rPr lang="en-US" altLang="zh-CN" dirty="0"/>
              <a:t>universal hash family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满足前述条件。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457200" indent="-457200">
              <a:spcBef>
                <a:spcPts val="180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首先我们将给出②的证明。</a:t>
            </a:r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52C009-2E16-0247-B093-55BA8D9A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38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80A99-5089-C843-B0A5-C3DC3A2F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D38E34-BBE9-C74E-956C-466F83B324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sz="2800" b="1" dirty="0">
                <a:latin typeface="黑体" panose="02010609060101010101" pitchFamily="49" charset="-122"/>
                <a:cs typeface="黑体" panose="02010609060101010101" pitchFamily="49" charset="-122"/>
              </a:rPr>
              <a:t>引理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如果</a:t>
            </a:r>
            <a:r>
              <a:rPr lang="en-US" altLang="zh-CN" sz="2800" dirty="0">
                <a:solidFill>
                  <a:srgbClr val="00B0F0"/>
                </a:solidFill>
              </a:rPr>
              <a:t>H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是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universal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的，那么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对</a:t>
            </a:r>
            <a:r>
              <a:rPr lang="en-US" altLang="zh-CN" dirty="0">
                <a:solidFill>
                  <a:srgbClr val="00B0F0"/>
                </a:solidFill>
              </a:rPr>
              <a:t>U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的任意</a:t>
            </a:r>
            <a:r>
              <a:rPr lang="en-US" altLang="zh-CN" dirty="0">
                <a:solidFill>
                  <a:srgbClr val="00B0F0"/>
                </a:solidFill>
              </a:rPr>
              <a:t>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元子集</a:t>
            </a:r>
            <a:r>
              <a:rPr lang="en-US" altLang="zh-CN" dirty="0">
                <a:solidFill>
                  <a:srgbClr val="00B0F0"/>
                </a:solidFill>
              </a:rPr>
              <a:t>S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，和任意的</a:t>
            </a:r>
            <a:r>
              <a:rPr lang="en-US" altLang="zh-CN" dirty="0" err="1">
                <a:solidFill>
                  <a:srgbClr val="00B0F0"/>
                </a:solidFill>
              </a:rPr>
              <a:t>u∈U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 err="1">
                <a:solidFill>
                  <a:srgbClr val="00B0F0"/>
                </a:solidFill>
              </a:rPr>
              <a:t>E</a:t>
            </a:r>
            <a:r>
              <a:rPr lang="en-US" altLang="zh-CN" baseline="-25000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  <a:sym typeface="Wingdings" panose="05000000000000000000" pitchFamily="2" charset="2"/>
              </a:rPr>
              <a:t>H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 [# of Collisions between u and S] ≤ n/M</a:t>
            </a:r>
            <a:r>
              <a:rPr lang="en-US" altLang="zh-CN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证明：</a:t>
            </a:r>
            <a:endParaRPr lang="en-US" altLang="zh-CN" sz="2800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对于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S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的任意元素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v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，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olidFill>
                  <a:srgbClr val="00B0F0"/>
                </a:solidFill>
                <a:sym typeface="Wingdings" panose="05000000000000000000" pitchFamily="2" charset="2"/>
              </a:rPr>
              <a:t>v≠u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)</a:t>
            </a:r>
            <a:b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</a:b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 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记</a:t>
            </a:r>
            <a:r>
              <a:rPr lang="en-US" altLang="zh-CN" dirty="0" err="1">
                <a:solidFill>
                  <a:srgbClr val="00B0F0"/>
                </a:solidFill>
                <a:sym typeface="Wingdings" panose="05000000000000000000" pitchFamily="2" charset="2"/>
              </a:rPr>
              <a:t>Xu,v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 = 1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如果</a:t>
            </a:r>
            <a:r>
              <a:rPr lang="en-US" altLang="zh-CN" dirty="0" err="1">
                <a:solidFill>
                  <a:srgbClr val="00B0F0"/>
                </a:solidFill>
                <a:sym typeface="Wingdings" panose="05000000000000000000" pitchFamily="2" charset="2"/>
              </a:rPr>
              <a:t>u和v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冲突了，否则</a:t>
            </a:r>
            <a:r>
              <a:rPr lang="en-US" altLang="zh-CN" dirty="0" err="1">
                <a:solidFill>
                  <a:srgbClr val="00B0F0"/>
                </a:solidFill>
                <a:sym typeface="Wingdings" panose="05000000000000000000" pitchFamily="2" charset="2"/>
              </a:rPr>
              <a:t>Xu,v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=0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。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由于</a:t>
            </a:r>
            <a:r>
              <a:rPr lang="en-US" altLang="zh-CN" dirty="0">
                <a:solidFill>
                  <a:srgbClr val="00B0F0"/>
                </a:solidFill>
              </a:rPr>
              <a:t>H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是</a:t>
            </a:r>
            <a:r>
              <a:rPr lang="en-US" altLang="zh-CN" dirty="0">
                <a:solidFill>
                  <a:srgbClr val="9933FF"/>
                </a:solidFill>
              </a:rPr>
              <a:t>universal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的，可知</a:t>
            </a:r>
            <a:r>
              <a:rPr lang="en-US" altLang="zh-CN" dirty="0">
                <a:solidFill>
                  <a:srgbClr val="00B0F0"/>
                </a:solidFill>
              </a:rPr>
              <a:t>E(</a:t>
            </a:r>
            <a:r>
              <a:rPr lang="en-US" altLang="zh-CN" dirty="0" err="1">
                <a:solidFill>
                  <a:srgbClr val="00B0F0"/>
                </a:solidFill>
              </a:rPr>
              <a:t>Xu,v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 ≤ 1/M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另一方面，</a:t>
            </a:r>
            <a:b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（# of Collisions between u and S)= ∑</a:t>
            </a:r>
            <a:r>
              <a:rPr lang="en-US" altLang="zh-CN" baseline="-25000" dirty="0" err="1">
                <a:solidFill>
                  <a:srgbClr val="00B0F0"/>
                </a:solidFill>
                <a:sym typeface="Wingdings" panose="05000000000000000000" pitchFamily="2" charset="2"/>
              </a:rPr>
              <a:t>v∈S,v≠u</a:t>
            </a:r>
            <a:r>
              <a:rPr lang="en-US" altLang="zh-CN" dirty="0" err="1">
                <a:solidFill>
                  <a:srgbClr val="00B0F0"/>
                </a:solidFill>
                <a:sym typeface="Wingdings" panose="05000000000000000000" pitchFamily="2" charset="2"/>
              </a:rPr>
              <a:t>X</a:t>
            </a:r>
            <a:r>
              <a:rPr lang="en-US" altLang="zh-CN" baseline="-25000" dirty="0" err="1">
                <a:solidFill>
                  <a:srgbClr val="00B0F0"/>
                </a:solidFill>
                <a:sym typeface="Wingdings" panose="05000000000000000000" pitchFamily="2" charset="2"/>
              </a:rPr>
              <a:t>u,v</a:t>
            </a:r>
            <a:endParaRPr lang="en-US" altLang="zh-CN" dirty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综合以上两个结论，引理得证。</a:t>
            </a:r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F14D20-C298-A94C-8C03-636BE725B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39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Cambria" panose="02040503050406030204" pitchFamily="18" charset="0"/>
              </a:rPr>
              <a:t>什么是</a:t>
            </a:r>
            <a:r>
              <a:rPr lang="zh-CN" altLang="en-US" dirty="0">
                <a:solidFill>
                  <a:srgbClr val="00B0F0"/>
                </a:solidFill>
                <a:latin typeface="Cambria" panose="02040503050406030204" pitchFamily="18" charset="0"/>
              </a:rPr>
              <a:t>哈希查找？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A5DE2D3-A884-4F49-B0DD-47E8C10B96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</a:rPr>
              <a:t>将记录的关键字与记录的存储地址之间建立一种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</a:rPr>
              <a:t>对应关系</a:t>
            </a:r>
            <a:r>
              <a:rPr lang="zh-CN" altLang="en-US" sz="2800" dirty="0">
                <a:latin typeface="黑体" panose="02010609060101010101" pitchFamily="49" charset="-122"/>
              </a:rPr>
              <a:t>来进行</a:t>
            </a:r>
            <a:r>
              <a:rPr lang="zh-CN" altLang="en-US" sz="2800" b="1" u="sng" dirty="0">
                <a:latin typeface="黑体" panose="02010609060101010101" pitchFamily="49" charset="-122"/>
              </a:rPr>
              <a:t>存储</a:t>
            </a:r>
            <a:r>
              <a:rPr lang="zh-CN" altLang="en-US" sz="2800" dirty="0">
                <a:latin typeface="黑体" panose="02010609060101010101" pitchFamily="49" charset="-122"/>
              </a:rPr>
              <a:t>和</a:t>
            </a:r>
            <a:r>
              <a:rPr lang="zh-CN" altLang="en-US" sz="2800" b="1" u="sng" dirty="0">
                <a:latin typeface="黑体" panose="02010609060101010101" pitchFamily="49" charset="-122"/>
              </a:rPr>
              <a:t>查找</a:t>
            </a:r>
            <a:r>
              <a:rPr lang="zh-CN" altLang="en-US" sz="2800" dirty="0">
                <a:latin typeface="黑体" panose="02010609060101010101" pitchFamily="49" charset="-122"/>
              </a:rPr>
              <a:t>的方式叫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</a:rPr>
              <a:t>哈希查找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325755" lvl="1" indent="0">
              <a:buNone/>
            </a:pPr>
            <a:r>
              <a:rPr lang="zh-CN" altLang="en-US" dirty="0"/>
              <a:t>   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简单的说，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利用</a:t>
            </a:r>
            <a:r>
              <a:rPr lang="en-US" altLang="zh-CN" dirty="0">
                <a:solidFill>
                  <a:srgbClr val="00B0F0"/>
                </a:solidFill>
              </a:rPr>
              <a:t>Hash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函数来进行查找的方法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dirty="0"/>
          </a:p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</a:rPr>
              <a:t>举例来说</a:t>
            </a:r>
            <a:endParaRPr lang="en-US" altLang="zh-CN" sz="2800" dirty="0">
              <a:latin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我们要存储有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个数据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en-US" altLang="zh-CN" dirty="0"/>
              <a:t>key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值在</a:t>
            </a:r>
            <a:r>
              <a:rPr lang="en-US" altLang="zh-CN" dirty="0"/>
              <a:t>U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中。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en-US" altLang="zh-CN" dirty="0"/>
              <a:t>H:U</a:t>
            </a:r>
            <a:r>
              <a:rPr lang="en-US" altLang="zh-CN" dirty="0">
                <a:sym typeface="Wingdings" panose="05000000000000000000" pitchFamily="2" charset="2"/>
              </a:rPr>
              <a:t>{0,…M-1}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将</a:t>
            </a:r>
            <a:r>
              <a:rPr lang="en-US" altLang="zh-CN" dirty="0"/>
              <a:t>key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为</a:t>
            </a:r>
            <a:r>
              <a:rPr lang="en-US" altLang="zh-CN" dirty="0"/>
              <a:t>k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的数据存储在</a:t>
            </a:r>
            <a:r>
              <a:rPr lang="en-US" altLang="zh-CN" sz="3200" dirty="0"/>
              <a:t>T[H(k)]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中</a:t>
            </a: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782955" lvl="2" indent="0">
              <a:buNone/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这是理想的情况，我们接下来会看到冲突的情况！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查找</a:t>
            </a:r>
            <a:r>
              <a:rPr lang="en-US" altLang="zh-CN" dirty="0"/>
              <a:t>key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值</a:t>
            </a:r>
            <a:r>
              <a:rPr lang="en-US" altLang="zh-CN" dirty="0"/>
              <a:t>k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时，看</a:t>
            </a:r>
            <a:r>
              <a:rPr lang="en-US" altLang="zh-CN" sz="3200" dirty="0"/>
              <a:t>T[H(k)]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dirty="0"/>
              <a:t>key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值是否为</a:t>
            </a:r>
            <a:r>
              <a:rPr lang="en-US" altLang="zh-CN" dirty="0"/>
              <a:t>k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即可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EEAD3E-4FDB-2F4B-944C-26D1C22F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07558-4026-7D48-AFD2-047A49B9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D7EC99-593B-0040-A72E-008D72B6C5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 b="1" dirty="0">
                <a:latin typeface="黑体" panose="02010609060101010101" pitchFamily="49" charset="-122"/>
                <a:cs typeface="黑体" panose="02010609060101010101" pitchFamily="49" charset="-122"/>
              </a:rPr>
              <a:t>引理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如果</a:t>
            </a:r>
            <a:r>
              <a:rPr lang="en-US" altLang="zh-CN" sz="2800" dirty="0">
                <a:solidFill>
                  <a:srgbClr val="00B0F0"/>
                </a:solidFill>
              </a:rPr>
              <a:t>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是</a:t>
            </a:r>
            <a:r>
              <a:rPr lang="en-US" altLang="zh-CN" sz="2800" dirty="0">
                <a:solidFill>
                  <a:srgbClr val="00B0F0"/>
                </a:solidFill>
              </a:rPr>
              <a:t>universal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的，那么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对</a:t>
            </a:r>
            <a:r>
              <a:rPr lang="en-US" altLang="zh-CN" dirty="0">
                <a:solidFill>
                  <a:srgbClr val="00B0F0"/>
                </a:solidFill>
              </a:rPr>
              <a:t>U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的任意</a:t>
            </a:r>
            <a:r>
              <a:rPr lang="en-US" altLang="zh-CN" dirty="0">
                <a:solidFill>
                  <a:srgbClr val="00B0F0"/>
                </a:solidFill>
              </a:rPr>
              <a:t>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元子集</a:t>
            </a:r>
            <a:r>
              <a:rPr lang="en-US" altLang="zh-CN" dirty="0">
                <a:solidFill>
                  <a:srgbClr val="00B0F0"/>
                </a:solidFill>
              </a:rPr>
              <a:t>S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，和任意的</a:t>
            </a:r>
            <a:r>
              <a:rPr lang="en-US" altLang="zh-CN" dirty="0" err="1">
                <a:solidFill>
                  <a:srgbClr val="00B0F0"/>
                </a:solidFill>
              </a:rPr>
              <a:t>u∈U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</a:t>
            </a:r>
            <a:b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 err="1">
                <a:solidFill>
                  <a:srgbClr val="00B0F0"/>
                </a:solidFill>
              </a:rPr>
              <a:t>E</a:t>
            </a:r>
            <a:r>
              <a:rPr lang="en-US" altLang="zh-CN" baseline="-25000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  <a:sym typeface="Wingdings" panose="05000000000000000000" pitchFamily="2" charset="2"/>
              </a:rPr>
              <a:t>H</a:t>
            </a:r>
            <a:r>
              <a:rPr lang="en-US" altLang="zh-CN" baseline="-250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 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[# of Collisions between u and S] ≤ n/M.</a:t>
            </a:r>
            <a:endParaRPr lang="en-US" altLang="zh-CN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 b="1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推论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. 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如果</a:t>
            </a:r>
            <a:r>
              <a:rPr lang="en-US" altLang="zh-CN" sz="2800" dirty="0">
                <a:solidFill>
                  <a:srgbClr val="00B0F0"/>
                </a:solidFill>
                <a:sym typeface="Wingdings" panose="05000000000000000000" pitchFamily="2" charset="2"/>
              </a:rPr>
              <a:t>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是</a:t>
            </a:r>
            <a:r>
              <a:rPr lang="en-US" altLang="zh-CN" sz="2800" dirty="0">
                <a:solidFill>
                  <a:srgbClr val="00B0F0"/>
                </a:solidFill>
                <a:sym typeface="Wingdings" panose="05000000000000000000" pitchFamily="2" charset="2"/>
              </a:rPr>
              <a:t>universal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的，那它满足条件：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marL="325755" lvl="1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对于</a:t>
            </a:r>
            <a:r>
              <a:rPr lang="en-US" altLang="zh-CN" dirty="0">
                <a:solidFill>
                  <a:srgbClr val="00B0F0"/>
                </a:solidFill>
              </a:rPr>
              <a:t>U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的任意</a:t>
            </a:r>
            <a:r>
              <a:rPr lang="en-US" altLang="zh-CN" dirty="0">
                <a:solidFill>
                  <a:srgbClr val="00B0F0"/>
                </a:solidFill>
              </a:rPr>
              <a:t>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元子集</a:t>
            </a:r>
            <a:r>
              <a:rPr lang="en-US" altLang="zh-CN" dirty="0">
                <a:solidFill>
                  <a:srgbClr val="00B0F0"/>
                </a:solidFill>
              </a:rPr>
              <a:t>S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当</a:t>
            </a:r>
            <a:r>
              <a:rPr lang="en-US" altLang="zh-CN" sz="3200" dirty="0" err="1">
                <a:solidFill>
                  <a:srgbClr val="00B0F0"/>
                </a:solidFill>
              </a:rPr>
              <a:t>h</a:t>
            </a:r>
            <a:r>
              <a:rPr lang="en-US" altLang="zh-CN" sz="3200" dirty="0" err="1">
                <a:solidFill>
                  <a:srgbClr val="00B0F0"/>
                </a:solidFill>
                <a:sym typeface="Wingdings" panose="05000000000000000000" pitchFamily="2" charset="2"/>
              </a:rPr>
              <a:t>H</a:t>
            </a:r>
            <a:r>
              <a:rPr lang="zh-CN" altLang="en-US" sz="36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，</a:t>
            </a:r>
            <a:endParaRPr lang="en-US" altLang="zh-CN" sz="3600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marL="782955" lvl="2" indent="0">
              <a:buNone/>
            </a:pPr>
            <a:r>
              <a:rPr lang="en-US" altLang="zh-CN" sz="2400" i="1" dirty="0">
                <a:solidFill>
                  <a:srgbClr val="9933FF"/>
                </a:solidFill>
              </a:rPr>
              <a:t>expected chain length</a:t>
            </a: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9933FF"/>
                </a:solidFill>
              </a:rPr>
              <a:t>is O(1) </a:t>
            </a:r>
            <a:r>
              <a:rPr lang="en-US" altLang="zh-CN" sz="2400" i="1" dirty="0">
                <a:solidFill>
                  <a:srgbClr val="9933FF"/>
                </a:solidFill>
                <a:sym typeface="Wingdings" panose="05000000000000000000" pitchFamily="2" charset="2"/>
              </a:rPr>
              <a:t>for every chain</a:t>
            </a:r>
          </a:p>
          <a:p>
            <a:pPr marL="1371600" lvl="3" indent="0">
              <a:buNone/>
            </a:pPr>
            <a:endParaRPr lang="en-US" altLang="zh-CN" sz="2400" i="1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这个推论即是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②所断言的。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所以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②得证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!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67A40-5948-BB4A-81C5-A03FF947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40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①</a:t>
            </a:r>
            <a:r>
              <a:rPr lang="zh-CN" altLang="en-US" sz="3600" dirty="0">
                <a:latin typeface="Cambria" panose="02040503050406030204" pitchFamily="18" charset="0"/>
              </a:rPr>
              <a:t>构造</a:t>
            </a:r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</a:rPr>
              <a:t>universal hash family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4006C662-50F6-D340-A6ED-A30C146974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回顾：</a:t>
            </a:r>
            <a:r>
              <a:rPr lang="en-US" altLang="zh-CN" dirty="0"/>
              <a:t>Universal hash family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的定义：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对于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任意的</a:t>
            </a:r>
            <a:r>
              <a:rPr lang="en-US" altLang="zh-CN" dirty="0" err="1">
                <a:solidFill>
                  <a:srgbClr val="00B0F0"/>
                </a:solidFill>
              </a:rPr>
              <a:t>u,v</a:t>
            </a:r>
            <a:r>
              <a:rPr lang="zh-CN" altLang="en-US" dirty="0">
                <a:solidFill>
                  <a:srgbClr val="00B0F0"/>
                </a:solidFill>
              </a:rPr>
              <a:t>∈</a:t>
            </a:r>
            <a:r>
              <a:rPr lang="en-US" altLang="zh-CN" dirty="0">
                <a:solidFill>
                  <a:srgbClr val="00B0F0"/>
                </a:solidFill>
              </a:rPr>
              <a:t>U</a:t>
            </a:r>
            <a:r>
              <a:rPr lang="zh-CN" altLang="en-US" dirty="0">
                <a:solidFill>
                  <a:srgbClr val="00B0F0"/>
                </a:solidFill>
              </a:rPr>
              <a:t>，</a:t>
            </a:r>
            <a:r>
              <a:rPr lang="en-US" altLang="zh-CN" dirty="0">
                <a:solidFill>
                  <a:srgbClr val="00B0F0"/>
                </a:solidFill>
              </a:rPr>
              <a:t>(</a:t>
            </a:r>
            <a:r>
              <a:rPr lang="en-US" altLang="zh-CN" dirty="0" err="1">
                <a:solidFill>
                  <a:srgbClr val="00B0F0"/>
                </a:solidFill>
              </a:rPr>
              <a:t>u≠v</a:t>
            </a:r>
            <a:r>
              <a:rPr lang="en-US" altLang="zh-CN" dirty="0">
                <a:solidFill>
                  <a:srgbClr val="00B0F0"/>
                </a:solidFill>
              </a:rPr>
              <a:t>), </a:t>
            </a:r>
            <a:r>
              <a:rPr lang="en-US" altLang="zh-CN" dirty="0" err="1">
                <a:solidFill>
                  <a:srgbClr val="00B0F0"/>
                </a:solidFill>
              </a:rPr>
              <a:t>Pr</a:t>
            </a:r>
            <a:r>
              <a:rPr lang="en-US" altLang="zh-CN" baseline="-25000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  <a:sym typeface="Wingdings" panose="05000000000000000000" pitchFamily="2" charset="2"/>
              </a:rPr>
              <a:t>H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 {h(u)=h(v)} </a:t>
            </a:r>
            <a:r>
              <a:rPr lang="zh-CN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≤</a:t>
            </a:r>
            <a:r>
              <a:rPr lang="en-US" altLang="zh-CN" dirty="0">
                <a:solidFill>
                  <a:srgbClr val="00B0F0"/>
                </a:solidFill>
                <a:sym typeface="Wingdings" panose="05000000000000000000" pitchFamily="2" charset="2"/>
              </a:rPr>
              <a:t> 1/M</a:t>
            </a:r>
            <a:r>
              <a:rPr lang="zh-CN" altLang="en-US" sz="1600" dirty="0"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。</a:t>
            </a:r>
            <a:endParaRPr lang="en-US" altLang="zh-CN" sz="1600" dirty="0">
              <a:latin typeface="黑体" panose="02010609060101010101" pitchFamily="49" charset="-122"/>
              <a:cs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为构造</a:t>
            </a:r>
            <a:r>
              <a:rPr lang="en-US" altLang="zh-CN" dirty="0"/>
              <a:t>universal hash family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，需要一点点数学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Wingdings" panose="05000000000000000000" charset="0"/>
              <a:buChar char="Ø"/>
            </a:pP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buFont typeface="Wingdings" panose="05000000000000000000" charset="0"/>
              <a:buChar char="Ø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假设</a:t>
            </a:r>
            <a:r>
              <a:rPr lang="en-US" altLang="zh-CN" dirty="0">
                <a:solidFill>
                  <a:srgbClr val="00B0F0"/>
                </a:solidFill>
              </a:rPr>
              <a:t>U={0,…,2a-1}，M=2b</a:t>
            </a:r>
            <a:r>
              <a:rPr lang="en-US" altLang="zh-CN" baseline="300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en-US" altLang="zh-CN" dirty="0" err="1">
                <a:solidFill>
                  <a:srgbClr val="00B0F0"/>
                </a:solidFill>
              </a:rPr>
              <a:t>a,b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是正整数）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325755" lvl="1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一个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hash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函数把一个长为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a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的二进制数射成长为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b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!</a:t>
            </a: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为</a:t>
            </a:r>
            <a:r>
              <a:rPr lang="en-US" altLang="zh-CN" dirty="0">
                <a:solidFill>
                  <a:srgbClr val="00B0F0"/>
                </a:solidFill>
              </a:rPr>
              <a:t>b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行</a:t>
            </a:r>
            <a:r>
              <a:rPr lang="en-US" altLang="zh-CN" dirty="0">
                <a:solidFill>
                  <a:srgbClr val="00B0F0"/>
                </a:solidFill>
              </a:rPr>
              <a:t>a</a:t>
            </a:r>
            <a:r>
              <a:rPr lang="zh-CN" altLang="en-US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列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的任何一个</a:t>
            </a:r>
            <a:r>
              <a:rPr lang="en-US" altLang="zh-CN" dirty="0"/>
              <a:t>01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矩阵</a:t>
            </a:r>
            <a:r>
              <a:rPr lang="en-US" altLang="zh-CN" dirty="0">
                <a:solidFill>
                  <a:srgbClr val="00B0F0"/>
                </a:solidFill>
              </a:rPr>
              <a:t>C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</a:p>
          <a:p>
            <a:pPr marL="800100" lvl="1" indent="-34290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构造一个</a:t>
            </a:r>
            <a:r>
              <a:rPr lang="en-US" altLang="zh-CN" dirty="0"/>
              <a:t>hash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函数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dirty="0" err="1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C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：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457200" lvl="1" indent="0">
              <a:buNone/>
            </a:pP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Binary[k] </a:t>
            </a:r>
            <a:r>
              <a:rPr lang="en-US" altLang="zh-CN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C * Binary[k]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</a:p>
          <a:p>
            <a:pPr>
              <a:spcBef>
                <a:spcPts val="1800"/>
              </a:spcBef>
              <a:buFont typeface="Wingdings" panose="05000000000000000000" charset="0"/>
              <a:buChar char="Ø"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取</a:t>
            </a:r>
            <a:r>
              <a:rPr lang="en-US" altLang="zh-CN" dirty="0">
                <a:solidFill>
                  <a:srgbClr val="00B0F0"/>
                </a:solidFill>
              </a:rPr>
              <a:t>H = {</a:t>
            </a:r>
            <a:r>
              <a:rPr lang="en-US" altLang="zh-CN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</a:rPr>
              <a:t>C</a:t>
            </a:r>
            <a:r>
              <a:rPr lang="en-US" altLang="zh-CN" dirty="0">
                <a:solidFill>
                  <a:srgbClr val="00B0F0"/>
                </a:solidFill>
              </a:rPr>
              <a:t>}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包含</a:t>
            </a: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en-US" altLang="zh-CN" baseline="30000" dirty="0">
                <a:solidFill>
                  <a:srgbClr val="00B0F0"/>
                </a:solidFill>
              </a:rPr>
              <a:t>ab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个元素。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079187" y="4591145"/>
            <a:ext cx="2901929" cy="1984704"/>
            <a:chOff x="6157292" y="4298673"/>
            <a:chExt cx="2901929" cy="1984704"/>
          </a:xfrm>
        </p:grpSpPr>
        <p:sp>
          <p:nvSpPr>
            <p:cNvPr id="4" name="文本框 3"/>
            <p:cNvSpPr txBox="1"/>
            <p:nvPr/>
          </p:nvSpPr>
          <p:spPr>
            <a:xfrm>
              <a:off x="6157292" y="4298673"/>
              <a:ext cx="983974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</a:rPr>
                <a:t>1 0 0 0</a:t>
              </a:r>
            </a:p>
            <a:p>
              <a:r>
                <a:rPr lang="en-US" altLang="zh-CN" dirty="0">
                  <a:solidFill>
                    <a:srgbClr val="002060"/>
                  </a:solidFill>
                </a:rPr>
                <a:t>0 1 1 1</a:t>
              </a:r>
            </a:p>
            <a:p>
              <a:r>
                <a:rPr lang="en-US" altLang="zh-CN" dirty="0">
                  <a:solidFill>
                    <a:srgbClr val="002060"/>
                  </a:solidFill>
                </a:rPr>
                <a:t>1 1 0 1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338187" y="4298673"/>
              <a:ext cx="357808" cy="120032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</a:rPr>
                <a:t>1</a:t>
              </a:r>
            </a:p>
            <a:p>
              <a:r>
                <a:rPr lang="en-US" altLang="zh-CN" dirty="0">
                  <a:solidFill>
                    <a:srgbClr val="00206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2060"/>
                  </a:solidFill>
                </a:rPr>
                <a:t>0</a:t>
              </a:r>
            </a:p>
            <a:p>
              <a:r>
                <a:rPr lang="en-US" altLang="zh-CN" dirty="0">
                  <a:solidFill>
                    <a:srgbClr val="002060"/>
                  </a:solidFill>
                </a:rPr>
                <a:t>1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353840" y="4298673"/>
              <a:ext cx="357808" cy="92333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</a:rPr>
                <a:t>1</a:t>
              </a:r>
            </a:p>
            <a:p>
              <a:r>
                <a:rPr lang="en-US" altLang="zh-CN" dirty="0">
                  <a:solidFill>
                    <a:srgbClr val="002060"/>
                  </a:solidFill>
                </a:rPr>
                <a:t>1</a:t>
              </a:r>
            </a:p>
            <a:p>
              <a:r>
                <a:rPr lang="en-US" altLang="zh-CN" dirty="0">
                  <a:solidFill>
                    <a:srgbClr val="002060"/>
                  </a:solidFill>
                </a:rPr>
                <a:t>0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832658" y="4550680"/>
              <a:ext cx="3578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=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61060" y="5186712"/>
              <a:ext cx="4025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25000"/>
                    </a:schemeClr>
                  </a:solidFill>
                </a:rPr>
                <a:t>C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967954" y="5520753"/>
              <a:ext cx="10982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5">
                      <a:lumMod val="25000"/>
                    </a:schemeClr>
                  </a:solidFill>
                </a:rPr>
                <a:t>Binary[k]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61741" y="5915077"/>
              <a:ext cx="26974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这里向量相乘后需要模</a:t>
              </a:r>
              <a:r>
                <a:rPr lang="en-US" altLang="zh-CN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2.</a:t>
              </a:r>
              <a:endPara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</p:grp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490BC037-63B6-214A-9B5A-E7C5D2309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41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Cambria" panose="02040503050406030204" pitchFamily="18" charset="0"/>
              </a:rPr>
              <a:t>证明上述</a:t>
            </a:r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</a:rPr>
              <a:t>hash family </a:t>
            </a:r>
            <a:r>
              <a:rPr lang="zh-CN" altLang="en-US" sz="3600" dirty="0">
                <a:latin typeface="Cambria" panose="02040503050406030204" pitchFamily="18" charset="0"/>
              </a:rPr>
              <a:t>是</a:t>
            </a:r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</a:rPr>
              <a:t>universal</a:t>
            </a:r>
            <a:r>
              <a:rPr lang="zh-CN" altLang="en-US" sz="3600" dirty="0">
                <a:latin typeface="Cambria" panose="02040503050406030204" pitchFamily="18" charset="0"/>
              </a:rPr>
              <a:t>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94441" y="2382693"/>
            <a:ext cx="8755117" cy="40336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对</a:t>
            </a:r>
            <a:r>
              <a:rPr lang="en-US" altLang="zh-CN" dirty="0" err="1">
                <a:solidFill>
                  <a:srgbClr val="00B0F0"/>
                </a:solidFill>
              </a:rPr>
              <a:t>u≠v∈U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我们将证明</a:t>
            </a:r>
            <a:r>
              <a:rPr lang="en-US" altLang="zh-CN" dirty="0" err="1">
                <a:solidFill>
                  <a:srgbClr val="00B0F0"/>
                </a:solidFill>
              </a:rPr>
              <a:t>Pr</a:t>
            </a:r>
            <a:r>
              <a:rPr lang="en-US" altLang="zh-CN" baseline="-25000" dirty="0" err="1">
                <a:solidFill>
                  <a:srgbClr val="00B0F0"/>
                </a:solidFill>
              </a:rPr>
              <a:t>C</a:t>
            </a:r>
            <a:r>
              <a:rPr lang="en-US" altLang="zh-CN" dirty="0">
                <a:solidFill>
                  <a:srgbClr val="00B0F0"/>
                </a:solidFill>
              </a:rPr>
              <a:t>(</a:t>
            </a:r>
            <a:r>
              <a:rPr lang="en-US" altLang="zh-CN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</a:rPr>
              <a:t>C</a:t>
            </a:r>
            <a:r>
              <a:rPr lang="en-US" altLang="zh-CN" dirty="0">
                <a:solidFill>
                  <a:srgbClr val="00B0F0"/>
                </a:solidFill>
              </a:rPr>
              <a:t>(u)=</a:t>
            </a:r>
            <a:r>
              <a:rPr lang="en-US" altLang="zh-CN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</a:rPr>
              <a:t>C</a:t>
            </a:r>
            <a:r>
              <a:rPr lang="en-US" altLang="zh-CN" dirty="0">
                <a:solidFill>
                  <a:srgbClr val="00B0F0"/>
                </a:solidFill>
              </a:rPr>
              <a:t>(v))=1/M=1/2</a:t>
            </a:r>
            <a:r>
              <a:rPr lang="en-US" altLang="zh-CN" baseline="30000" dirty="0">
                <a:solidFill>
                  <a:srgbClr val="00B0F0"/>
                </a:solidFill>
              </a:rPr>
              <a:t>b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证明：记</a:t>
            </a:r>
            <a:r>
              <a:rPr lang="en-US" altLang="zh-CN" dirty="0">
                <a:solidFill>
                  <a:srgbClr val="00B0F0"/>
                </a:solidFill>
              </a:rPr>
              <a:t>Binary[u]=(</a:t>
            </a:r>
            <a:r>
              <a:rPr lang="en-US" altLang="zh-CN" dirty="0"/>
              <a:t>u</a:t>
            </a:r>
            <a:r>
              <a:rPr lang="en-US" altLang="zh-CN" baseline="-25000" dirty="0"/>
              <a:t>1</a:t>
            </a:r>
            <a:r>
              <a:rPr lang="en-US" altLang="zh-CN" dirty="0"/>
              <a:t>,…,</a:t>
            </a:r>
            <a:r>
              <a:rPr lang="en-US" altLang="zh-CN" dirty="0" err="1"/>
              <a:t>u</a:t>
            </a:r>
            <a:r>
              <a:rPr lang="en-US" altLang="zh-CN" baseline="-25000" dirty="0" err="1"/>
              <a:t>a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, </a:t>
            </a:r>
            <a:r>
              <a:rPr lang="en-US" altLang="zh-CN" dirty="0">
                <a:solidFill>
                  <a:srgbClr val="00B0F0"/>
                </a:solidFill>
              </a:rPr>
              <a:t>Binary[v]=(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,…,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a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	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由于</a:t>
            </a:r>
            <a:r>
              <a:rPr lang="en-US" altLang="zh-CN" dirty="0" err="1">
                <a:solidFill>
                  <a:srgbClr val="00B0F0"/>
                </a:solidFill>
              </a:rPr>
              <a:t>u≠v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，存在</a:t>
            </a:r>
            <a:r>
              <a:rPr lang="en-US" altLang="zh-CN" dirty="0" err="1">
                <a:solidFill>
                  <a:srgbClr val="00B0F0"/>
                </a:solidFill>
              </a:rPr>
              <a:t>i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使得</a:t>
            </a:r>
            <a:r>
              <a:rPr lang="en-US" altLang="zh-CN" dirty="0" err="1">
                <a:solidFill>
                  <a:srgbClr val="00B0F0"/>
                </a:solidFill>
              </a:rPr>
              <a:t>u</a:t>
            </a:r>
            <a:r>
              <a:rPr lang="en-US" altLang="zh-CN" baseline="-25000" dirty="0" err="1">
                <a:solidFill>
                  <a:srgbClr val="00B0F0"/>
                </a:solidFill>
              </a:rPr>
              <a:t>i</a:t>
            </a:r>
            <a:r>
              <a:rPr lang="en-US" altLang="zh-CN" dirty="0" err="1">
                <a:solidFill>
                  <a:srgbClr val="00B0F0"/>
                </a:solidFill>
              </a:rPr>
              <a:t>≠v</a:t>
            </a:r>
            <a:r>
              <a:rPr lang="en-US" altLang="zh-CN" baseline="-25000" dirty="0" err="1">
                <a:solidFill>
                  <a:srgbClr val="00B0F0"/>
                </a:solidFill>
              </a:rPr>
              <a:t>i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。不妨设</a:t>
            </a:r>
            <a:r>
              <a:rPr lang="en-US" altLang="zh-CN" dirty="0" err="1">
                <a:solidFill>
                  <a:srgbClr val="00B0F0"/>
                </a:solidFill>
              </a:rPr>
              <a:t>u</a:t>
            </a:r>
            <a:r>
              <a:rPr lang="en-US" altLang="zh-CN" baseline="-25000" dirty="0" err="1">
                <a:solidFill>
                  <a:srgbClr val="00B0F0"/>
                </a:solidFill>
              </a:rPr>
              <a:t>i</a:t>
            </a:r>
            <a:r>
              <a:rPr lang="en-US" altLang="zh-CN" dirty="0">
                <a:solidFill>
                  <a:srgbClr val="00B0F0"/>
                </a:solidFill>
              </a:rPr>
              <a:t>=0,v</a:t>
            </a:r>
            <a:r>
              <a:rPr lang="en-US" altLang="zh-CN" baseline="-25000" dirty="0">
                <a:solidFill>
                  <a:srgbClr val="00B0F0"/>
                </a:solidFill>
              </a:rPr>
              <a:t>i</a:t>
            </a:r>
            <a:r>
              <a:rPr lang="en-US" altLang="zh-CN" dirty="0">
                <a:solidFill>
                  <a:srgbClr val="00B0F0"/>
                </a:solidFill>
              </a:rPr>
              <a:t>=1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。 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       用</a:t>
            </a:r>
            <a:r>
              <a:rPr lang="en-US" altLang="zh-CN" dirty="0">
                <a:solidFill>
                  <a:srgbClr val="00B0F0"/>
                </a:solidFill>
              </a:rPr>
              <a:t>C</a:t>
            </a:r>
            <a:r>
              <a:rPr lang="en-US" altLang="zh-CN" baseline="-25000" dirty="0">
                <a:solidFill>
                  <a:srgbClr val="00B0F0"/>
                </a:solidFill>
              </a:rPr>
              <a:t>i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表示</a:t>
            </a:r>
            <a:r>
              <a:rPr lang="en-US" altLang="zh-CN" dirty="0">
                <a:solidFill>
                  <a:srgbClr val="00B0F0"/>
                </a:solidFill>
              </a:rPr>
              <a:t>C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删去第</a:t>
            </a:r>
            <a:r>
              <a:rPr lang="en-US" altLang="zh-CN" dirty="0" err="1">
                <a:solidFill>
                  <a:srgbClr val="00B0F0"/>
                </a:solidFill>
              </a:rPr>
              <a:t>i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列后的子矩阵。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baseline="-25000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    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我们将证明，对任意的</a:t>
            </a:r>
            <a:r>
              <a:rPr lang="en-US" altLang="zh-CN" dirty="0">
                <a:solidFill>
                  <a:srgbClr val="9933FF"/>
                </a:solidFill>
              </a:rPr>
              <a:t>a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行</a:t>
            </a:r>
            <a:r>
              <a:rPr lang="en-US" altLang="zh-CN" dirty="0">
                <a:solidFill>
                  <a:srgbClr val="9933FF"/>
                </a:solidFill>
              </a:rPr>
              <a:t>b-1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列</a:t>
            </a:r>
            <a:r>
              <a:rPr lang="en-US" altLang="zh-CN" dirty="0">
                <a:solidFill>
                  <a:srgbClr val="9933FF"/>
                </a:solidFill>
              </a:rPr>
              <a:t>01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矩阵</a:t>
            </a:r>
            <a:r>
              <a:rPr lang="en-US" altLang="zh-CN" dirty="0">
                <a:solidFill>
                  <a:srgbClr val="00B0F0"/>
                </a:solidFill>
              </a:rPr>
              <a:t>A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，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         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Pr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 (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  <a:highlight>
                  <a:srgbClr val="FFFF00"/>
                </a:highlight>
              </a:rPr>
              <a:t>C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(u)=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  <a:highlight>
                  <a:srgbClr val="FFFF00"/>
                </a:highlight>
              </a:rPr>
              <a:t>C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(v) | C</a:t>
            </a:r>
            <a:r>
              <a:rPr lang="en-US" altLang="zh-CN" baseline="-25000" dirty="0">
                <a:solidFill>
                  <a:srgbClr val="00B0F0"/>
                </a:solidFill>
                <a:highlight>
                  <a:srgbClr val="FFFF00"/>
                </a:highlight>
              </a:rPr>
              <a:t>i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=A)</a:t>
            </a:r>
            <a:r>
              <a:rPr lang="zh-CN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</a:t>
            </a:r>
            <a:r>
              <a:rPr lang="zh-CN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1/2</a:t>
            </a:r>
            <a:r>
              <a:rPr lang="en-US" altLang="zh-CN" baseline="30000" dirty="0">
                <a:solidFill>
                  <a:srgbClr val="00B0F0"/>
                </a:solidFill>
                <a:highlight>
                  <a:srgbClr val="FFFF00"/>
                </a:highlight>
              </a:rPr>
              <a:t>b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(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条件概率）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那么可以得出</a:t>
            </a:r>
            <a:r>
              <a:rPr lang="en-US" altLang="zh-CN" dirty="0" err="1">
                <a:solidFill>
                  <a:srgbClr val="00B0F0"/>
                </a:solidFill>
              </a:rPr>
              <a:t>Pr</a:t>
            </a:r>
            <a:r>
              <a:rPr lang="en-US" altLang="zh-CN" dirty="0">
                <a:solidFill>
                  <a:srgbClr val="00B0F0"/>
                </a:solidFill>
              </a:rPr>
              <a:t> (</a:t>
            </a:r>
            <a:r>
              <a:rPr lang="en-US" altLang="zh-CN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</a:rPr>
              <a:t>C</a:t>
            </a:r>
            <a:r>
              <a:rPr lang="en-US" altLang="zh-CN" dirty="0">
                <a:solidFill>
                  <a:srgbClr val="00B0F0"/>
                </a:solidFill>
              </a:rPr>
              <a:t>(u)=</a:t>
            </a:r>
            <a:r>
              <a:rPr lang="en-US" altLang="zh-CN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</a:rPr>
              <a:t>C</a:t>
            </a:r>
            <a:r>
              <a:rPr lang="en-US" altLang="zh-CN" dirty="0">
                <a:solidFill>
                  <a:srgbClr val="00B0F0"/>
                </a:solidFill>
              </a:rPr>
              <a:t>(v))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=</a:t>
            </a:r>
            <a:r>
              <a:rPr lang="zh-CN" altLang="en-US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1/2</a:t>
            </a:r>
            <a:r>
              <a:rPr lang="en-US" altLang="zh-CN" baseline="30000" dirty="0">
                <a:solidFill>
                  <a:srgbClr val="00B0F0"/>
                </a:solidFill>
              </a:rPr>
              <a:t>b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（全概率公式）</a:t>
            </a:r>
            <a:endParaRPr lang="zh-CN" altLang="en-US" sz="2000" dirty="0">
              <a:solidFill>
                <a:srgbClr val="9933F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8454" y="936923"/>
            <a:ext cx="98397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1 0 0 0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0 1 1 1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1 1 0 1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9348" y="936923"/>
            <a:ext cx="494471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k</a:t>
            </a:r>
            <a:r>
              <a:rPr lang="en-US" altLang="zh-CN" baseline="-25000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k</a:t>
            </a:r>
            <a:r>
              <a:rPr lang="en-US" altLang="zh-CN" baseline="-25000" dirty="0">
                <a:solidFill>
                  <a:srgbClr val="002060"/>
                </a:solidFill>
              </a:rPr>
              <a:t>2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k</a:t>
            </a:r>
            <a:r>
              <a:rPr lang="en-US" altLang="zh-CN" baseline="-25000" dirty="0">
                <a:solidFill>
                  <a:srgbClr val="002060"/>
                </a:solidFill>
              </a:rPr>
              <a:t>3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k</a:t>
            </a:r>
            <a:r>
              <a:rPr lang="en-US" altLang="zh-CN" baseline="-25000" dirty="0">
                <a:solidFill>
                  <a:srgbClr val="002060"/>
                </a:solidFill>
              </a:rPr>
              <a:t>4</a:t>
            </a:r>
            <a:endParaRPr lang="zh-CN" altLang="en-US" baseline="-25000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5002" y="936923"/>
            <a:ext cx="357808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?</a:t>
            </a:r>
            <a:endParaRPr lang="en-US" altLang="zh-CN" baseline="-25000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?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3820" y="1188930"/>
            <a:ext cx="3578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37288" y="1188930"/>
            <a:ext cx="402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5">
                    <a:lumMod val="25000"/>
                  </a:schemeClr>
                </a:solidFill>
              </a:rPr>
              <a:t>C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83497" y="1778504"/>
            <a:ext cx="3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k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860633" y="1097149"/>
            <a:ext cx="104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en-US" altLang="zh-CN" sz="1800" baseline="-25000" dirty="0" err="1">
                <a:solidFill>
                  <a:schemeClr val="accent5">
                    <a:lumMod val="25000"/>
                  </a:schemeClr>
                </a:solidFill>
              </a:rPr>
              <a:t>C</a:t>
            </a:r>
            <a:r>
              <a:rPr lang="en-US" altLang="zh-CN" sz="1800" dirty="0">
                <a:solidFill>
                  <a:schemeClr val="accent5">
                    <a:lumMod val="25000"/>
                  </a:schemeClr>
                </a:solidFill>
              </a:rPr>
              <a:t>(k)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52246" y="930357"/>
            <a:ext cx="499442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u</a:t>
            </a:r>
            <a:r>
              <a:rPr lang="en-US" altLang="zh-CN" baseline="-25000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u</a:t>
            </a:r>
            <a:r>
              <a:rPr lang="en-US" altLang="zh-CN" baseline="-25000" dirty="0">
                <a:solidFill>
                  <a:srgbClr val="002060"/>
                </a:solidFill>
              </a:rPr>
              <a:t>2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u</a:t>
            </a:r>
            <a:r>
              <a:rPr lang="en-US" altLang="zh-CN" baseline="-25000" dirty="0">
                <a:solidFill>
                  <a:srgbClr val="002060"/>
                </a:solidFill>
              </a:rPr>
              <a:t>4</a:t>
            </a:r>
            <a:endParaRPr lang="zh-CN" altLang="en-US" baseline="-25000" dirty="0">
              <a:solidFill>
                <a:srgbClr val="00206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23149" y="930357"/>
            <a:ext cx="499442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v</a:t>
            </a:r>
            <a:r>
              <a:rPr lang="en-US" altLang="zh-CN" baseline="-25000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v</a:t>
            </a:r>
            <a:r>
              <a:rPr lang="en-US" altLang="zh-CN" baseline="-25000" dirty="0">
                <a:solidFill>
                  <a:srgbClr val="002060"/>
                </a:solidFill>
              </a:rPr>
              <a:t>2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v</a:t>
            </a:r>
            <a:r>
              <a:rPr lang="en-US" altLang="zh-CN" baseline="-25000" dirty="0">
                <a:solidFill>
                  <a:srgbClr val="002060"/>
                </a:solidFill>
              </a:rPr>
              <a:t>4</a:t>
            </a:r>
            <a:endParaRPr lang="zh-CN" altLang="en-US" baseline="-25000" dirty="0">
              <a:solidFill>
                <a:srgbClr val="00206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15446" y="940299"/>
            <a:ext cx="98397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1 0 </a:t>
            </a:r>
            <a:r>
              <a:rPr lang="en-US" altLang="zh-CN" dirty="0">
                <a:solidFill>
                  <a:srgbClr val="00B0F0"/>
                </a:solidFill>
              </a:rPr>
              <a:t>X</a:t>
            </a:r>
            <a:r>
              <a:rPr lang="en-US" altLang="zh-CN" dirty="0">
                <a:solidFill>
                  <a:srgbClr val="002060"/>
                </a:solidFill>
              </a:rPr>
              <a:t> 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0 1 </a:t>
            </a:r>
            <a:r>
              <a:rPr lang="en-US" altLang="zh-CN" dirty="0">
                <a:solidFill>
                  <a:srgbClr val="00B0F0"/>
                </a:solidFill>
              </a:rPr>
              <a:t>X</a:t>
            </a:r>
            <a:r>
              <a:rPr lang="en-US" altLang="zh-CN" dirty="0">
                <a:solidFill>
                  <a:srgbClr val="002060"/>
                </a:solidFill>
              </a:rPr>
              <a:t> 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1 1 </a:t>
            </a:r>
            <a:r>
              <a:rPr lang="en-US" altLang="zh-CN" dirty="0">
                <a:solidFill>
                  <a:srgbClr val="00B0F0"/>
                </a:solidFill>
              </a:rPr>
              <a:t>X</a:t>
            </a:r>
            <a:r>
              <a:rPr lang="en-US" altLang="zh-CN" dirty="0">
                <a:solidFill>
                  <a:srgbClr val="002060"/>
                </a:solidFill>
              </a:rPr>
              <a:t> 1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42B1D66-DEB6-6347-B280-4D17F7EF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42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Cambria" panose="02040503050406030204" pitchFamily="18" charset="0"/>
              </a:rPr>
              <a:t>证明上述</a:t>
            </a:r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</a:rPr>
              <a:t>hash family </a:t>
            </a:r>
            <a:r>
              <a:rPr lang="zh-CN" altLang="en-US" sz="3600" dirty="0">
                <a:latin typeface="Cambria" panose="02040503050406030204" pitchFamily="18" charset="0"/>
              </a:rPr>
              <a:t>是</a:t>
            </a:r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</a:rPr>
              <a:t>universal</a:t>
            </a:r>
            <a:r>
              <a:rPr lang="zh-CN" altLang="en-US" sz="3600" dirty="0">
                <a:latin typeface="Cambria" panose="02040503050406030204" pitchFamily="18" charset="0"/>
              </a:rPr>
              <a:t>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99697" y="2550314"/>
            <a:ext cx="8755117" cy="41752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9933FF"/>
                </a:solidFill>
              </a:rPr>
              <a:t>             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Pr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 (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  <a:highlight>
                  <a:srgbClr val="FFFF00"/>
                </a:highlight>
              </a:rPr>
              <a:t>C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(u)=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  <a:highlight>
                  <a:srgbClr val="FFFF00"/>
                </a:highlight>
              </a:rPr>
              <a:t>C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(v) | C</a:t>
            </a:r>
            <a:r>
              <a:rPr lang="en-US" altLang="zh-CN" baseline="-25000" dirty="0">
                <a:solidFill>
                  <a:srgbClr val="00B0F0"/>
                </a:solidFill>
                <a:highlight>
                  <a:srgbClr val="FFFF00"/>
                </a:highlight>
              </a:rPr>
              <a:t>i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=A)</a:t>
            </a:r>
            <a:r>
              <a:rPr lang="zh-CN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</a:t>
            </a:r>
            <a:r>
              <a:rPr lang="zh-CN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1/2</a:t>
            </a:r>
            <a:r>
              <a:rPr lang="en-US" altLang="zh-CN" baseline="30000" dirty="0">
                <a:solidFill>
                  <a:srgbClr val="00B0F0"/>
                </a:solidFill>
                <a:highlight>
                  <a:srgbClr val="FFFF00"/>
                </a:highlight>
              </a:rPr>
              <a:t>b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，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 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根据定义，等价于：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         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Pr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 (C*(u</a:t>
            </a:r>
            <a:r>
              <a:rPr lang="en-US" altLang="zh-CN" baseline="-25000" dirty="0">
                <a:solidFill>
                  <a:srgbClr val="00B0F0"/>
                </a:solidFill>
                <a:highlight>
                  <a:srgbClr val="FFFF00"/>
                </a:highlight>
              </a:rPr>
              <a:t>1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,…,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u</a:t>
            </a:r>
            <a:r>
              <a:rPr lang="en-US" altLang="zh-CN" baseline="-25000" dirty="0" err="1">
                <a:solidFill>
                  <a:srgbClr val="00B0F0"/>
                </a:solidFill>
                <a:highlight>
                  <a:srgbClr val="FFFF00"/>
                </a:highlight>
              </a:rPr>
              <a:t>a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)</a:t>
            </a:r>
            <a:r>
              <a:rPr lang="en-US" altLang="zh-CN" baseline="30000" dirty="0">
                <a:solidFill>
                  <a:srgbClr val="00B0F0"/>
                </a:solidFill>
                <a:highlight>
                  <a:srgbClr val="FFFF00"/>
                </a:highlight>
              </a:rPr>
              <a:t>T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=C*(v</a:t>
            </a:r>
            <a:r>
              <a:rPr lang="en-US" altLang="zh-CN" baseline="-25000" dirty="0">
                <a:solidFill>
                  <a:srgbClr val="00B0F0"/>
                </a:solidFill>
                <a:highlight>
                  <a:srgbClr val="FFFF00"/>
                </a:highlight>
              </a:rPr>
              <a:t>1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,…,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v</a:t>
            </a:r>
            <a:r>
              <a:rPr lang="en-US" altLang="zh-CN" baseline="-25000" dirty="0" err="1">
                <a:solidFill>
                  <a:srgbClr val="00B0F0"/>
                </a:solidFill>
                <a:highlight>
                  <a:srgbClr val="FFFF00"/>
                </a:highlight>
              </a:rPr>
              <a:t>a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)</a:t>
            </a:r>
            <a:r>
              <a:rPr lang="en-US" altLang="zh-CN" baseline="30000" dirty="0">
                <a:solidFill>
                  <a:srgbClr val="00B0F0"/>
                </a:solidFill>
                <a:highlight>
                  <a:srgbClr val="FFFF00"/>
                </a:highlight>
              </a:rPr>
              <a:t>T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 | C</a:t>
            </a:r>
            <a:r>
              <a:rPr lang="en-US" altLang="zh-CN" baseline="-25000" dirty="0">
                <a:solidFill>
                  <a:srgbClr val="00B0F0"/>
                </a:solidFill>
                <a:highlight>
                  <a:srgbClr val="FFFF00"/>
                </a:highlight>
              </a:rPr>
              <a:t>i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=A)</a:t>
            </a:r>
            <a:r>
              <a:rPr lang="zh-CN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</a:t>
            </a:r>
            <a:r>
              <a:rPr lang="zh-CN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1/2</a:t>
            </a:r>
            <a:r>
              <a:rPr lang="en-US" altLang="zh-CN" baseline="30000" dirty="0">
                <a:solidFill>
                  <a:srgbClr val="00B0F0"/>
                </a:solidFill>
                <a:highlight>
                  <a:srgbClr val="FFFF00"/>
                </a:highlight>
              </a:rPr>
              <a:t>b</a:t>
            </a:r>
            <a:r>
              <a:rPr lang="zh-CN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。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  观察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: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当</a:t>
            </a:r>
            <a:r>
              <a:rPr lang="en-US" altLang="zh-CN" dirty="0">
                <a:solidFill>
                  <a:srgbClr val="00B0F0"/>
                </a:solidFill>
              </a:rPr>
              <a:t>C</a:t>
            </a:r>
            <a:r>
              <a:rPr lang="en-US" altLang="zh-CN" baseline="-25000" dirty="0">
                <a:solidFill>
                  <a:srgbClr val="00B0F0"/>
                </a:solidFill>
              </a:rPr>
              <a:t>i</a:t>
            </a:r>
            <a:r>
              <a:rPr lang="en-US" altLang="zh-CN" dirty="0">
                <a:solidFill>
                  <a:srgbClr val="00B0F0"/>
                </a:solidFill>
              </a:rPr>
              <a:t>=A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时</a:t>
            </a:r>
            <a:r>
              <a:rPr lang="en-US" altLang="zh-CN" dirty="0">
                <a:solidFill>
                  <a:srgbClr val="00B0F0"/>
                </a:solidFill>
              </a:rPr>
              <a:t>C*(u</a:t>
            </a:r>
            <a:r>
              <a:rPr lang="en-US" altLang="zh-CN" baseline="-25000" dirty="0">
                <a:solidFill>
                  <a:srgbClr val="00B0F0"/>
                </a:solidFill>
              </a:rPr>
              <a:t>1</a:t>
            </a:r>
            <a:r>
              <a:rPr lang="en-US" altLang="zh-CN" dirty="0">
                <a:solidFill>
                  <a:srgbClr val="00B0F0"/>
                </a:solidFill>
              </a:rPr>
              <a:t>,…,</a:t>
            </a:r>
            <a:r>
              <a:rPr lang="en-US" altLang="zh-CN" dirty="0" err="1">
                <a:solidFill>
                  <a:srgbClr val="00B0F0"/>
                </a:solidFill>
              </a:rPr>
              <a:t>u</a:t>
            </a:r>
            <a:r>
              <a:rPr lang="en-US" altLang="zh-CN" baseline="-25000" dirty="0" err="1">
                <a:solidFill>
                  <a:srgbClr val="00B0F0"/>
                </a:solidFill>
              </a:rPr>
              <a:t>a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r>
              <a:rPr lang="en-US" altLang="zh-CN" baseline="30000" dirty="0">
                <a:solidFill>
                  <a:srgbClr val="00B0F0"/>
                </a:solidFill>
              </a:rPr>
              <a:t>T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确定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设为</a:t>
            </a:r>
            <a:r>
              <a:rPr lang="en-US" altLang="zh-CN" dirty="0">
                <a:solidFill>
                  <a:srgbClr val="00B0F0"/>
                </a:solidFill>
              </a:rPr>
              <a:t>d=(d</a:t>
            </a:r>
            <a:r>
              <a:rPr lang="en-US" altLang="zh-CN" baseline="-25000" dirty="0">
                <a:solidFill>
                  <a:srgbClr val="00B0F0"/>
                </a:solidFill>
              </a:rPr>
              <a:t>1</a:t>
            </a:r>
            <a:r>
              <a:rPr lang="en-US" altLang="zh-CN" dirty="0">
                <a:solidFill>
                  <a:srgbClr val="00B0F0"/>
                </a:solidFill>
              </a:rPr>
              <a:t>, …,</a:t>
            </a:r>
            <a:r>
              <a:rPr lang="en-US" altLang="zh-CN" dirty="0" err="1">
                <a:solidFill>
                  <a:srgbClr val="00B0F0"/>
                </a:solidFill>
              </a:rPr>
              <a:t>d</a:t>
            </a:r>
            <a:r>
              <a:rPr lang="en-US" altLang="zh-CN" baseline="-25000" dirty="0" err="1">
                <a:solidFill>
                  <a:srgbClr val="00B0F0"/>
                </a:solidFill>
              </a:rPr>
              <a:t>b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r>
              <a:rPr lang="en-US" altLang="zh-CN" baseline="30000" dirty="0">
                <a:solidFill>
                  <a:srgbClr val="00B0F0"/>
                </a:solidFill>
              </a:rPr>
              <a:t>T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 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转为证明，</a:t>
            </a: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highlight>
                  <a:srgbClr val="FFFF00"/>
                </a:highlight>
                <a:latin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Pr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 (C*(v</a:t>
            </a:r>
            <a:r>
              <a:rPr lang="en-US" altLang="zh-CN" baseline="-25000" dirty="0">
                <a:solidFill>
                  <a:srgbClr val="00B0F0"/>
                </a:solidFill>
                <a:highlight>
                  <a:srgbClr val="FFFF00"/>
                </a:highlight>
              </a:rPr>
              <a:t>1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,…,</a:t>
            </a:r>
            <a:r>
              <a:rPr lang="en-US" altLang="zh-CN" dirty="0" err="1">
                <a:solidFill>
                  <a:srgbClr val="00B0F0"/>
                </a:solidFill>
                <a:highlight>
                  <a:srgbClr val="FFFF00"/>
                </a:highlight>
              </a:rPr>
              <a:t>v</a:t>
            </a:r>
            <a:r>
              <a:rPr lang="en-US" altLang="zh-CN" baseline="-25000" dirty="0" err="1">
                <a:solidFill>
                  <a:srgbClr val="00B0F0"/>
                </a:solidFill>
                <a:highlight>
                  <a:srgbClr val="FFFF00"/>
                </a:highlight>
              </a:rPr>
              <a:t>a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)</a:t>
            </a:r>
            <a:r>
              <a:rPr lang="en-US" altLang="zh-CN" baseline="30000" dirty="0">
                <a:solidFill>
                  <a:srgbClr val="00B0F0"/>
                </a:solidFill>
                <a:highlight>
                  <a:srgbClr val="FFFF00"/>
                </a:highlight>
              </a:rPr>
              <a:t>T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=d | C</a:t>
            </a:r>
            <a:r>
              <a:rPr lang="en-US" altLang="zh-CN" baseline="-25000" dirty="0">
                <a:solidFill>
                  <a:srgbClr val="00B0F0"/>
                </a:solidFill>
                <a:highlight>
                  <a:srgbClr val="FFFF00"/>
                </a:highlight>
              </a:rPr>
              <a:t>i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=A)</a:t>
            </a:r>
            <a:r>
              <a:rPr lang="zh-CN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=</a:t>
            </a:r>
            <a:r>
              <a:rPr lang="zh-CN" altLang="en-US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00B0F0"/>
                </a:solidFill>
                <a:highlight>
                  <a:srgbClr val="FFFF00"/>
                </a:highlight>
              </a:rPr>
              <a:t>1/2</a:t>
            </a:r>
            <a:r>
              <a:rPr lang="en-US" altLang="zh-CN" baseline="30000" dirty="0">
                <a:solidFill>
                  <a:srgbClr val="00B0F0"/>
                </a:solidFill>
                <a:highlight>
                  <a:srgbClr val="FFFF00"/>
                </a:highlight>
              </a:rPr>
              <a:t>b</a:t>
            </a:r>
            <a:endParaRPr lang="en-US" altLang="zh-CN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     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观察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:  </a:t>
            </a:r>
            <a:r>
              <a:rPr lang="en-US" altLang="zh-CN" dirty="0">
                <a:solidFill>
                  <a:srgbClr val="00B0F0"/>
                </a:solidFill>
              </a:rPr>
              <a:t>C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的第</a:t>
            </a:r>
            <a:r>
              <a:rPr lang="en-US" altLang="zh-CN" dirty="0" err="1">
                <a:solidFill>
                  <a:srgbClr val="00B0F0"/>
                </a:solidFill>
              </a:rPr>
              <a:t>i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列的每一种不同的取值，会使得</a:t>
            </a:r>
            <a:b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            </a:t>
            </a:r>
            <a:r>
              <a:rPr lang="en-US" altLang="zh-CN" dirty="0">
                <a:solidFill>
                  <a:srgbClr val="00B0F0"/>
                </a:solidFill>
              </a:rPr>
              <a:t>C*(</a:t>
            </a:r>
            <a:r>
              <a:rPr lang="en-US" altLang="zh-CN" dirty="0">
                <a:solidFill>
                  <a:srgbClr val="002060"/>
                </a:solidFill>
              </a:rPr>
              <a:t>v</a:t>
            </a:r>
            <a:r>
              <a:rPr lang="en-US" altLang="zh-CN" baseline="-25000" dirty="0">
                <a:solidFill>
                  <a:srgbClr val="002060"/>
                </a:solidFill>
              </a:rPr>
              <a:t>1</a:t>
            </a:r>
            <a:r>
              <a:rPr lang="en-US" altLang="zh-CN" dirty="0">
                <a:solidFill>
                  <a:srgbClr val="002060"/>
                </a:solidFill>
              </a:rPr>
              <a:t>,…,</a:t>
            </a:r>
            <a:r>
              <a:rPr lang="en-US" altLang="zh-CN" dirty="0" err="1">
                <a:solidFill>
                  <a:srgbClr val="002060"/>
                </a:solidFill>
              </a:rPr>
              <a:t>v</a:t>
            </a:r>
            <a:r>
              <a:rPr lang="en-US" altLang="zh-CN" baseline="-25000" dirty="0" err="1">
                <a:solidFill>
                  <a:srgbClr val="002060"/>
                </a:solidFill>
              </a:rPr>
              <a:t>a</a:t>
            </a:r>
            <a:r>
              <a:rPr lang="en-US" altLang="zh-CN" dirty="0">
                <a:solidFill>
                  <a:srgbClr val="00B0F0"/>
                </a:solidFill>
              </a:rPr>
              <a:t>)</a:t>
            </a:r>
            <a:r>
              <a:rPr lang="en-US" altLang="zh-CN" baseline="30000" dirty="0">
                <a:solidFill>
                  <a:srgbClr val="00B0F0"/>
                </a:solidFill>
              </a:rPr>
              <a:t>T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的值各不一样，其中恰好一种为</a:t>
            </a:r>
            <a:r>
              <a:rPr lang="en-US" altLang="zh-CN" dirty="0">
                <a:solidFill>
                  <a:srgbClr val="00B0F0"/>
                </a:solidFill>
              </a:rPr>
              <a:t>d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rgbClr val="9933FF"/>
                </a:solidFill>
              </a:rPr>
              <a:t>   </a:t>
            </a:r>
            <a:r>
              <a:rPr lang="zh-CN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9933FF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4753" y="1087394"/>
            <a:ext cx="98397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1 0 0 0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0 1 1 1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1 1 0 1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85647" y="1087394"/>
            <a:ext cx="494471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k</a:t>
            </a:r>
            <a:r>
              <a:rPr lang="en-US" altLang="zh-CN" baseline="-25000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k</a:t>
            </a:r>
            <a:r>
              <a:rPr lang="en-US" altLang="zh-CN" baseline="-25000" dirty="0">
                <a:solidFill>
                  <a:srgbClr val="002060"/>
                </a:solidFill>
              </a:rPr>
              <a:t>2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k</a:t>
            </a:r>
            <a:r>
              <a:rPr lang="en-US" altLang="zh-CN" baseline="-25000" dirty="0">
                <a:solidFill>
                  <a:srgbClr val="002060"/>
                </a:solidFill>
              </a:rPr>
              <a:t>3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k</a:t>
            </a:r>
            <a:r>
              <a:rPr lang="en-US" altLang="zh-CN" baseline="-25000" dirty="0">
                <a:solidFill>
                  <a:srgbClr val="002060"/>
                </a:solidFill>
              </a:rPr>
              <a:t>4</a:t>
            </a:r>
            <a:endParaRPr lang="zh-CN" altLang="en-US" baseline="-25000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01301" y="1087394"/>
            <a:ext cx="357808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?</a:t>
            </a:r>
            <a:endParaRPr lang="en-US" altLang="zh-CN" baseline="-25000" dirty="0">
              <a:solidFill>
                <a:srgbClr val="002060"/>
              </a:solidFill>
            </a:endParaRPr>
          </a:p>
          <a:p>
            <a:r>
              <a:rPr lang="en-US" altLang="zh-CN" dirty="0">
                <a:solidFill>
                  <a:srgbClr val="002060"/>
                </a:solidFill>
              </a:rPr>
              <a:t>?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80119" y="1339401"/>
            <a:ext cx="3578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3587" y="1339401"/>
            <a:ext cx="402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5">
                    <a:lumMod val="25000"/>
                  </a:schemeClr>
                </a:solidFill>
              </a:rPr>
              <a:t>C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796" y="1928975"/>
            <a:ext cx="35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k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906932" y="1247620"/>
            <a:ext cx="1047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en-US" altLang="zh-CN" sz="1800" baseline="-25000" dirty="0" err="1">
                <a:solidFill>
                  <a:schemeClr val="accent5">
                    <a:lumMod val="25000"/>
                  </a:schemeClr>
                </a:solidFill>
              </a:rPr>
              <a:t>C</a:t>
            </a:r>
            <a:r>
              <a:rPr lang="en-US" altLang="zh-CN" sz="1800" dirty="0">
                <a:solidFill>
                  <a:schemeClr val="accent5">
                    <a:lumMod val="25000"/>
                  </a:schemeClr>
                </a:solidFill>
              </a:rPr>
              <a:t>(k)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98545" y="1080828"/>
            <a:ext cx="499442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u</a:t>
            </a:r>
            <a:r>
              <a:rPr lang="en-US" altLang="zh-CN" baseline="-25000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u</a:t>
            </a:r>
            <a:r>
              <a:rPr lang="en-US" altLang="zh-CN" baseline="-25000" dirty="0">
                <a:solidFill>
                  <a:srgbClr val="002060"/>
                </a:solidFill>
              </a:rPr>
              <a:t>2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u</a:t>
            </a:r>
            <a:r>
              <a:rPr lang="en-US" altLang="zh-CN" baseline="-25000" dirty="0">
                <a:solidFill>
                  <a:srgbClr val="002060"/>
                </a:solidFill>
              </a:rPr>
              <a:t>4</a:t>
            </a:r>
            <a:endParaRPr lang="zh-CN" altLang="en-US" baseline="-25000" dirty="0">
              <a:solidFill>
                <a:srgbClr val="00206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69448" y="1080828"/>
            <a:ext cx="499442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v</a:t>
            </a:r>
            <a:r>
              <a:rPr lang="en-US" altLang="zh-CN" baseline="-25000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v</a:t>
            </a:r>
            <a:r>
              <a:rPr lang="en-US" altLang="zh-CN" baseline="-25000" dirty="0">
                <a:solidFill>
                  <a:srgbClr val="002060"/>
                </a:solidFill>
              </a:rPr>
              <a:t>2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v</a:t>
            </a:r>
            <a:r>
              <a:rPr lang="en-US" altLang="zh-CN" baseline="-25000" dirty="0">
                <a:solidFill>
                  <a:srgbClr val="002060"/>
                </a:solidFill>
              </a:rPr>
              <a:t>4</a:t>
            </a:r>
            <a:endParaRPr lang="zh-CN" altLang="en-US" baseline="-25000" dirty="0">
              <a:solidFill>
                <a:srgbClr val="00206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61745" y="1090770"/>
            <a:ext cx="98397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</a:rPr>
              <a:t>1 0 </a:t>
            </a:r>
            <a:r>
              <a:rPr lang="en-US" altLang="zh-CN" dirty="0">
                <a:solidFill>
                  <a:srgbClr val="00B0F0"/>
                </a:solidFill>
              </a:rPr>
              <a:t>X</a:t>
            </a:r>
            <a:r>
              <a:rPr lang="en-US" altLang="zh-CN" dirty="0">
                <a:solidFill>
                  <a:srgbClr val="002060"/>
                </a:solidFill>
              </a:rPr>
              <a:t> 0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0 1 </a:t>
            </a:r>
            <a:r>
              <a:rPr lang="en-US" altLang="zh-CN" dirty="0">
                <a:solidFill>
                  <a:srgbClr val="00B0F0"/>
                </a:solidFill>
              </a:rPr>
              <a:t>X</a:t>
            </a:r>
            <a:r>
              <a:rPr lang="en-US" altLang="zh-CN" dirty="0">
                <a:solidFill>
                  <a:srgbClr val="002060"/>
                </a:solidFill>
              </a:rPr>
              <a:t> 1</a:t>
            </a:r>
          </a:p>
          <a:p>
            <a:r>
              <a:rPr lang="en-US" altLang="zh-CN" dirty="0">
                <a:solidFill>
                  <a:srgbClr val="002060"/>
                </a:solidFill>
              </a:rPr>
              <a:t>1 1 </a:t>
            </a:r>
            <a:r>
              <a:rPr lang="en-US" altLang="zh-CN" dirty="0">
                <a:solidFill>
                  <a:srgbClr val="00B0F0"/>
                </a:solidFill>
              </a:rPr>
              <a:t>X</a:t>
            </a:r>
            <a:r>
              <a:rPr lang="en-US" altLang="zh-CN" dirty="0">
                <a:solidFill>
                  <a:srgbClr val="002060"/>
                </a:solidFill>
              </a:rPr>
              <a:t> 1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BE03BC9-0A98-7C4A-96CD-D7739140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43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</a:rPr>
              <a:t>Universal hash family</a:t>
            </a:r>
            <a:r>
              <a:rPr lang="zh-CN" altLang="en-US" sz="3600" dirty="0">
                <a:latin typeface="Cambria" panose="02040503050406030204" pitchFamily="18" charset="0"/>
              </a:rPr>
              <a:t>的</a:t>
            </a:r>
            <a:r>
              <a:rPr lang="zh-CN" altLang="en-US" sz="3600" dirty="0"/>
              <a:t>总结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2B12E04-E204-C844-95BC-B2138F5005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存在一个</a:t>
            </a:r>
            <a:r>
              <a:rPr lang="en-US" altLang="zh-CN" sz="2800" dirty="0"/>
              <a:t>hash family  </a:t>
            </a:r>
            <a:r>
              <a:rPr lang="en-US" altLang="zh-CN" sz="2800" dirty="0">
                <a:solidFill>
                  <a:srgbClr val="00B0F0"/>
                </a:solidFill>
              </a:rPr>
              <a:t>H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</a:p>
          <a:p>
            <a:pPr marL="782955" lvl="2" indent="0">
              <a:buNone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对任意</a:t>
            </a:r>
            <a:r>
              <a:rPr lang="en-US" altLang="zh-CN" sz="2800" dirty="0">
                <a:solidFill>
                  <a:srgbClr val="00B0F0"/>
                </a:solidFill>
              </a:rPr>
              <a:t>S</a:t>
            </a:r>
            <a:r>
              <a:rPr lang="en-US" altLang="zh-CN" sz="2800" dirty="0"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</a:p>
          <a:p>
            <a:pPr marL="1240155" lvl="3" indent="0">
              <a:buNone/>
            </a:pPr>
            <a:r>
              <a:rPr lang="zh-CN" altLang="en-US" sz="2400" dirty="0">
                <a:latin typeface="黑体" panose="02010609060101010101" pitchFamily="49" charset="-122"/>
                <a:cs typeface="黑体" panose="02010609060101010101" pitchFamily="49" charset="-122"/>
              </a:rPr>
              <a:t>如果随机取</a:t>
            </a:r>
            <a:r>
              <a:rPr lang="en-US" altLang="zh-CN" sz="2400" dirty="0" err="1">
                <a:solidFill>
                  <a:srgbClr val="00B0F0"/>
                </a:solidFill>
              </a:rPr>
              <a:t>h∈H</a:t>
            </a:r>
            <a:endParaRPr lang="en-US" altLang="zh-CN" sz="2400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1697355" lvl="4" indent="0">
              <a:buNone/>
            </a:pPr>
            <a:r>
              <a:rPr lang="zh-CN" altLang="en-US" sz="2400" dirty="0">
                <a:latin typeface="黑体" panose="02010609060101010101" pitchFamily="49" charset="-122"/>
                <a:cs typeface="黑体" panose="02010609060101010101" pitchFamily="49" charset="-122"/>
              </a:rPr>
              <a:t>则每一个</a:t>
            </a:r>
            <a:r>
              <a:rPr lang="en-US" altLang="zh-CN" sz="2400" dirty="0"/>
              <a:t>chain</a:t>
            </a:r>
            <a:r>
              <a:rPr lang="zh-CN" altLang="en-US" sz="2400" dirty="0">
                <a:latin typeface="黑体" panose="02010609060101010101" pitchFamily="49" charset="-122"/>
                <a:cs typeface="黑体" panose="02010609060101010101" pitchFamily="49" charset="-122"/>
              </a:rPr>
              <a:t>的平均长度都是</a:t>
            </a:r>
            <a:r>
              <a:rPr lang="en-US" altLang="zh-CN" sz="2400" dirty="0">
                <a:solidFill>
                  <a:srgbClr val="00B0F0"/>
                </a:solidFill>
              </a:rPr>
              <a:t>O(1)</a:t>
            </a:r>
            <a:r>
              <a:rPr lang="zh-CN" altLang="en-US" sz="2400" dirty="0">
                <a:latin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449150" y="3562654"/>
          <a:ext cx="6309582" cy="1567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9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892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02060"/>
                          </a:solidFill>
                        </a:rPr>
                        <a:t>无序线性表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02060"/>
                          </a:solidFill>
                        </a:rPr>
                        <a:t>有序线性表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002060"/>
                          </a:solidFill>
                        </a:rPr>
                        <a:t>AVL/Splay</a:t>
                      </a:r>
                      <a:endParaRPr lang="zh-CN" alt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哈希表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Search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O(n)</a:t>
                      </a:r>
                      <a:endParaRPr lang="zh-CN" altLang="en-US" sz="20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O(log n)</a:t>
                      </a:r>
                      <a:endParaRPr lang="zh-CN" altLang="en-US" sz="20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O(log n)</a:t>
                      </a:r>
                      <a:endParaRPr lang="zh-CN" altLang="en-US" sz="20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O(1)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Insert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O(1)</a:t>
                      </a:r>
                      <a:endParaRPr lang="zh-CN" altLang="en-US" sz="20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O(n)</a:t>
                      </a:r>
                      <a:endParaRPr lang="zh-CN" altLang="en-US" sz="20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O(log n)</a:t>
                      </a:r>
                      <a:endParaRPr lang="zh-CN" altLang="en-US" sz="20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O(1)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9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Delete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O(1)</a:t>
                      </a:r>
                      <a:endParaRPr lang="zh-CN" altLang="en-US" sz="20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O(n)</a:t>
                      </a:r>
                      <a:endParaRPr lang="zh-CN" altLang="en-US" sz="20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O(log n)</a:t>
                      </a:r>
                      <a:endParaRPr lang="zh-CN" altLang="en-US" sz="20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O(1)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328958" y="5565120"/>
            <a:ext cx="712956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拓展阅读：存在很多的构造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universal hash family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的方案。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查看另一种基于取模的构造方案：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/>
              </a:rPr>
              <a:t>http://www.cs.toronto.edu/</a:t>
            </a:r>
            <a:b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/>
              </a:rPr>
            </a:b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/>
              </a:rPr>
              <a:t>~toni/Courses/263-2015/lectures/lec05-hashing.pdf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71856" y="434647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期望</a:t>
            </a:r>
            <a:endParaRPr lang="en-US" altLang="en-US" dirty="0"/>
          </a:p>
        </p:txBody>
      </p:sp>
      <p:sp>
        <p:nvSpPr>
          <p:cNvPr id="6" name="右大括号 5"/>
          <p:cNvSpPr/>
          <p:nvPr/>
        </p:nvSpPr>
        <p:spPr bwMode="auto">
          <a:xfrm>
            <a:off x="7690587" y="4119612"/>
            <a:ext cx="345005" cy="866273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11FAE6-DB2E-444F-919C-BA91CABC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44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  <a:ea typeface="Cambria" panose="02040503050406030204" pitchFamily="18" charset="0"/>
              </a:rPr>
              <a:t>Perfect hash scheme(**)</a:t>
            </a:r>
            <a:endParaRPr lang="zh-CN" altLang="en-US" sz="3600" dirty="0">
              <a:latin typeface="Cambria" panose="020405030504060302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38CD2-6533-4347-B3F1-1089DBEBD8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US" altLang="zh-CN" dirty="0"/>
              <a:t>Perfect hash scheme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:</a:t>
            </a:r>
          </a:p>
          <a:p>
            <a:pPr lvl="1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对于任意的</a:t>
            </a:r>
            <a:r>
              <a:rPr lang="en-US" altLang="zh-CN" dirty="0">
                <a:solidFill>
                  <a:srgbClr val="00B0F0"/>
                </a:solidFill>
              </a:rPr>
              <a:t>S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,</a:t>
            </a:r>
          </a:p>
          <a:p>
            <a:pPr marL="914400" lvl="2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存在</a:t>
            </a:r>
            <a:r>
              <a:rPr lang="en-US" altLang="zh-CN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</a:rPr>
              <a:t>S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  (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并且可以在较短时间内构造出这个</a:t>
            </a:r>
            <a:r>
              <a:rPr lang="en-US" altLang="zh-CN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</a:rPr>
              <a:t>S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)</a:t>
            </a:r>
          </a:p>
          <a:p>
            <a:pPr marL="1371600" lvl="3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每一个</a:t>
            </a:r>
            <a:r>
              <a:rPr lang="en-US" altLang="zh-CN" dirty="0"/>
              <a:t>chain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的长度是</a:t>
            </a:r>
            <a:r>
              <a:rPr lang="en-US" altLang="zh-CN" dirty="0">
                <a:solidFill>
                  <a:srgbClr val="00B0F0"/>
                </a:solidFill>
              </a:rPr>
              <a:t>O(1)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的。  （这里不是期望</a:t>
            </a:r>
            <a:r>
              <a:rPr lang="en-US" altLang="zh-CN" dirty="0"/>
              <a:t>O(1)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)</a:t>
            </a:r>
          </a:p>
          <a:p>
            <a:pPr marL="1371600" lvl="3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因此插入、删除、查找的复杂度都是</a:t>
            </a:r>
            <a:r>
              <a:rPr lang="en-US" altLang="zh-CN" dirty="0">
                <a:solidFill>
                  <a:srgbClr val="00B0F0"/>
                </a:solidFill>
              </a:rPr>
              <a:t>O(1)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的。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可利用</a:t>
            </a:r>
            <a:r>
              <a:rPr lang="en-US" altLang="zh-CN" dirty="0"/>
              <a:t>Universal hash family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来构造这种</a:t>
            </a:r>
            <a:r>
              <a:rPr lang="en-US" altLang="zh-CN" dirty="0" err="1">
                <a:solidFill>
                  <a:srgbClr val="00B0F0"/>
                </a:solidFill>
              </a:rPr>
              <a:t>h</a:t>
            </a:r>
            <a:r>
              <a:rPr lang="en-US" altLang="zh-CN" baseline="-25000" dirty="0" err="1">
                <a:solidFill>
                  <a:srgbClr val="00B0F0"/>
                </a:solidFill>
              </a:rPr>
              <a:t>S</a:t>
            </a:r>
            <a:endParaRPr lang="en-US" altLang="zh-CN" dirty="0">
              <a:solidFill>
                <a:schemeClr val="accent5">
                  <a:lumMod val="25000"/>
                </a:schemeClr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457200" lvl="1" indent="0">
              <a:buNone/>
            </a:pPr>
            <a:r>
              <a:rPr lang="en-US" altLang="zh-CN" dirty="0">
                <a:hlinkClick r:id="rId2"/>
              </a:rPr>
              <a:t>www.cs.cmu.edu/~avrim/451f11/lectures/lect1004.pdf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perfect hash function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的构造曾经</a:t>
            </a:r>
            <a:r>
              <a:rPr lang="en-US" altLang="zh-CN" dirty="0"/>
              <a:t>open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了很久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914400" lvl="2" indent="0">
              <a:buNone/>
            </a:pP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但是最终的解法看上去不是那么难！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(1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页）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527754" y="1555887"/>
            <a:ext cx="8501062" cy="42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§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anose="05000000000000000000" pitchFamily="2" charset="2"/>
              <a:buChar char="v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l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9679E0-EDB6-0641-9AD1-FCEA983A5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45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FCEC4-EC16-2644-9FF4-DB0DD44B2C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实际应用中，我们可以选固定的哈希函数</a:t>
            </a:r>
            <a:r>
              <a:rPr lang="en-US" altLang="zh-CN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h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，表现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一般来说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也很好，虽然最坏情况很差。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9933FF"/>
                </a:solidFill>
              </a:rPr>
              <a:t>Good in practice but no guarantee</a:t>
            </a:r>
          </a:p>
          <a:p>
            <a:pPr marL="457200" indent="-457200"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如果我们对性能要求更高，可以用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en-US" altLang="zh-CN" dirty="0"/>
              <a:t>Universal hash family(*)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  </a:t>
            </a:r>
            <a:endParaRPr lang="en-US" altLang="zh-CN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期望复杂度</a:t>
            </a:r>
            <a:r>
              <a:rPr lang="en-US" altLang="zh-CN" dirty="0">
                <a:solidFill>
                  <a:srgbClr val="9933FF"/>
                </a:solidFill>
              </a:rPr>
              <a:t>O(1)</a:t>
            </a:r>
            <a:endParaRPr lang="en-US" altLang="zh-CN" dirty="0">
              <a:solidFill>
                <a:srgbClr val="9933FF"/>
              </a:solidFill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r>
              <a:rPr lang="en-US" altLang="zh-CN" dirty="0"/>
              <a:t>Perfect hash scheme(**)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最坏复杂度</a:t>
            </a:r>
            <a:r>
              <a:rPr lang="en-US" altLang="zh-CN" dirty="0">
                <a:solidFill>
                  <a:srgbClr val="9933FF"/>
                </a:solidFill>
              </a:rPr>
              <a:t>O(1)</a:t>
            </a:r>
            <a:r>
              <a:rPr lang="zh-CN" altLang="en-US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，</a:t>
            </a:r>
            <a:r>
              <a:rPr lang="zh-CN" altLang="en-US" dirty="0">
                <a:solidFill>
                  <a:srgbClr val="0066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但构造它需要知道</a:t>
            </a:r>
            <a:r>
              <a:rPr lang="en-US" altLang="zh-CN" dirty="0">
                <a:solidFill>
                  <a:srgbClr val="0066FF"/>
                </a:solidFill>
              </a:rPr>
              <a:t>S</a:t>
            </a:r>
            <a:r>
              <a:rPr lang="en-US" altLang="zh-CN" dirty="0">
                <a:solidFill>
                  <a:srgbClr val="9933FF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.</a:t>
            </a:r>
          </a:p>
          <a:p>
            <a:pPr marL="457200" indent="-457200">
              <a:spcBef>
                <a:spcPts val="1800"/>
              </a:spcBef>
              <a:buFont typeface="Wingdings" panose="05000000000000000000" charset="0"/>
              <a:buChar char="Ø"/>
            </a:pP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重点掌握内容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buNone/>
            </a:pP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冲突解决方法</a:t>
            </a:r>
            <a:r>
              <a:rPr lang="en-US" altLang="zh-CN" dirty="0">
                <a:latin typeface="黑体" panose="02010609060101010101" pitchFamily="49" charset="-122"/>
                <a:cs typeface="黑体" panose="02010609060101010101" pitchFamily="49" charset="-122"/>
              </a:rPr>
              <a:t>: 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开放定址法（删除方法）。链地址法。</a:t>
            </a:r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85A534-73CE-5348-A9A6-F6363E1B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46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Oval 4"/>
          <p:cNvSpPr>
            <a:spLocks noChangeArrowheads="1"/>
          </p:cNvSpPr>
          <p:nvPr/>
        </p:nvSpPr>
        <p:spPr bwMode="auto">
          <a:xfrm>
            <a:off x="1441528" y="216483"/>
            <a:ext cx="2261791" cy="166995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关键字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集合</a:t>
            </a:r>
          </a:p>
        </p:txBody>
      </p:sp>
      <p:sp>
        <p:nvSpPr>
          <p:cNvPr id="66565" name="Oval 5"/>
          <p:cNvSpPr>
            <a:spLocks noChangeArrowheads="1"/>
          </p:cNvSpPr>
          <p:nvPr/>
        </p:nvSpPr>
        <p:spPr bwMode="auto">
          <a:xfrm>
            <a:off x="5827291" y="618477"/>
            <a:ext cx="1322388" cy="1004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存储地址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集合</a:t>
            </a:r>
          </a:p>
        </p:txBody>
      </p:sp>
      <p:sp>
        <p:nvSpPr>
          <p:cNvPr id="66566" name="AutoShape 6"/>
          <p:cNvSpPr>
            <a:spLocks noChangeArrowheads="1"/>
          </p:cNvSpPr>
          <p:nvPr/>
        </p:nvSpPr>
        <p:spPr bwMode="auto">
          <a:xfrm>
            <a:off x="3829695" y="994411"/>
            <a:ext cx="1919194" cy="222714"/>
          </a:xfrm>
          <a:prstGeom prst="rightArrow">
            <a:avLst>
              <a:gd name="adj1" fmla="val 50000"/>
              <a:gd name="adj2" fmla="val 137782"/>
            </a:avLst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4183109" y="702203"/>
            <a:ext cx="1128301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Hash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39023" y="1785863"/>
            <a:ext cx="1781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U={0,…,99}</a:t>
            </a:r>
            <a:endParaRPr lang="zh-CN" altLang="en-US" sz="24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34839" y="1723975"/>
            <a:ext cx="6527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0~9</a:t>
            </a:r>
            <a:endParaRPr lang="zh-CN" altLang="en-US" sz="24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94851" y="1432589"/>
            <a:ext cx="16421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H(k)=k%10</a:t>
            </a:r>
            <a:endParaRPr lang="zh-CN" altLang="en-US" sz="24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38490" y="2547746"/>
            <a:ext cx="5199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n=7, Keys={</a:t>
            </a:r>
            <a:r>
              <a:rPr lang="en-US" altLang="zh-C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11,23,42,56,77,84,95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800" dirty="0">
              <a:solidFill>
                <a:schemeClr val="accent5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599400" y="3145166"/>
          <a:ext cx="6096000" cy="60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05048"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002060"/>
                          </a:solidFill>
                          <a:latin typeface="+mn-lt"/>
                        </a:rPr>
                        <a:t>11</a:t>
                      </a:r>
                      <a:endParaRPr lang="zh-CN" altLang="en-US" sz="2800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002060"/>
                          </a:solidFill>
                          <a:latin typeface="+mn-lt"/>
                        </a:rPr>
                        <a:t>42</a:t>
                      </a:r>
                      <a:endParaRPr lang="zh-CN" altLang="en-US" sz="2800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002060"/>
                          </a:solidFill>
                          <a:latin typeface="+mn-lt"/>
                        </a:rPr>
                        <a:t>23</a:t>
                      </a:r>
                      <a:endParaRPr lang="zh-CN" altLang="en-US" sz="2800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002060"/>
                          </a:solidFill>
                          <a:latin typeface="+mn-lt"/>
                        </a:rPr>
                        <a:t>84</a:t>
                      </a:r>
                      <a:endParaRPr lang="zh-CN" altLang="en-US" sz="2800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002060"/>
                          </a:solidFill>
                          <a:latin typeface="+mn-lt"/>
                        </a:rPr>
                        <a:t>95</a:t>
                      </a:r>
                      <a:endParaRPr lang="zh-CN" altLang="en-US" sz="2800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002060"/>
                          </a:solidFill>
                          <a:latin typeface="+mn-lt"/>
                        </a:rPr>
                        <a:t>56</a:t>
                      </a:r>
                      <a:endParaRPr lang="zh-CN" altLang="en-US" sz="2800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002060"/>
                          </a:solidFill>
                          <a:latin typeface="+mn-lt"/>
                        </a:rPr>
                        <a:t>77</a:t>
                      </a:r>
                      <a:endParaRPr lang="zh-CN" altLang="en-US" sz="2800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782280" y="3750214"/>
            <a:ext cx="5784594" cy="373142"/>
            <a:chOff x="1847850" y="4164330"/>
            <a:chExt cx="5784594" cy="373142"/>
          </a:xfrm>
        </p:grpSpPr>
        <p:sp>
          <p:nvSpPr>
            <p:cNvPr id="5" name="文本框 4"/>
            <p:cNvSpPr txBox="1"/>
            <p:nvPr/>
          </p:nvSpPr>
          <p:spPr>
            <a:xfrm>
              <a:off x="1847850" y="41643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0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3615" y="41643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1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039380" y="41643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2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691890" y="41643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3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87655" y="41643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4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883420" y="41643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5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91738" y="41643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6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087503" y="41643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7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683268" y="41643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8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319538" y="41681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B0F0"/>
                  </a:solidFill>
                </a:rPr>
                <a:t>9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98360" y="5057198"/>
            <a:ext cx="7345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注意在实际问题中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|U|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往往很大；</a:t>
            </a: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远远大于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b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例如考虑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66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个学生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;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身份证号码（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18</a:t>
            </a:r>
            <a:r>
              <a:rPr lang="zh-CN" altLang="en-US" sz="2400" dirty="0">
                <a:solidFill>
                  <a:schemeClr val="accent5">
                    <a:lumMod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位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）为</a:t>
            </a:r>
            <a:r>
              <a:rPr lang="en-US" altLang="zh-CN" sz="24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key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值</a:t>
            </a:r>
            <a:r>
              <a:rPr lang="zh-CN" altLang="en-US" sz="2400" dirty="0"/>
              <a:t>。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599400" y="4228645"/>
            <a:ext cx="56349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如果要查找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.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就在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中找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T[4]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是否为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6767" y="3153193"/>
            <a:ext cx="3290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</a:rPr>
              <a:t>T</a:t>
            </a:r>
            <a:endParaRPr lang="zh-CN" altLang="en-US" sz="2800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50074" y="1723975"/>
            <a:ext cx="3290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</a:rPr>
              <a:t>例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48E6B13-4D36-434D-9CA7-EB66E8552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BBB7A-0347-E541-A2E2-A5EF01BC7CF9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3" grpId="0"/>
      <p:bldP spid="26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</a:rPr>
              <a:t>比较哈希查找与之前的查找方法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44C0C64-2A72-4C40-8A7C-B5F0C799B3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回顾：用无序线性表、有序线性表、</a:t>
            </a:r>
            <a:r>
              <a:rPr lang="en-US" altLang="zh-CN" dirty="0"/>
              <a:t>AVL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树、</a:t>
            </a:r>
            <a:r>
              <a:rPr lang="en-US" altLang="zh-CN" dirty="0"/>
              <a:t>splay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树维护集合</a:t>
            </a:r>
            <a:r>
              <a:rPr lang="en-US" altLang="zh-CN" dirty="0"/>
              <a:t>S</a:t>
            </a:r>
            <a:r>
              <a:rPr lang="zh-CN" altLang="en-US" dirty="0">
                <a:latin typeface="黑体" panose="02010609060101010101" pitchFamily="49" charset="-122"/>
                <a:cs typeface="黑体" panose="02010609060101010101" pitchFamily="49" charset="-122"/>
              </a:rPr>
              <a:t>，支持插入、删除、查找。</a:t>
            </a:r>
          </a:p>
          <a:p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86423"/>
              </p:ext>
            </p:extLst>
          </p:nvPr>
        </p:nvGraphicFramePr>
        <p:xfrm>
          <a:off x="558092" y="2421938"/>
          <a:ext cx="7587617" cy="237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03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16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无序线性表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有序线性表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AVL/Splay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accent4"/>
                          </a:solidFill>
                        </a:rPr>
                        <a:t>哈希表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Search(</a:t>
                      </a:r>
                      <a:r>
                        <a:rPr lang="en-US" altLang="zh-CN" sz="2000" dirty="0" err="1"/>
                        <a:t>S,x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O(n)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O(log n)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O(log n)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O(1)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Insert(</a:t>
                      </a:r>
                      <a:r>
                        <a:rPr lang="en-US" altLang="zh-CN" sz="2000" dirty="0" err="1"/>
                        <a:t>S,x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O(1)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O(n)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O(log n)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O(1)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1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Delete(</a:t>
                      </a:r>
                      <a:r>
                        <a:rPr lang="en-US" altLang="zh-CN" sz="2000" dirty="0" err="1"/>
                        <a:t>S,x</a:t>
                      </a:r>
                      <a:r>
                        <a:rPr lang="en-US" altLang="zh-CN" sz="2000" dirty="0"/>
                        <a:t>)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O(1)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O(n)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5">
                              <a:lumMod val="25000"/>
                            </a:schemeClr>
                          </a:solidFill>
                        </a:rPr>
                        <a:t>O(log n)</a:t>
                      </a:r>
                      <a:endParaRPr lang="zh-CN" altLang="en-US" sz="2400" dirty="0">
                        <a:solidFill>
                          <a:schemeClr val="accent5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</a:rPr>
                        <a:t>O(1)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16940" y="5455920"/>
            <a:ext cx="7587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哈希表的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O(1)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指的</a:t>
            </a: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平均情况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（如果我们按正确方法做）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3A573D-4E2F-7349-BF71-CC359321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altLang="zh-CN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Collision</a:t>
            </a:r>
            <a:r>
              <a:rPr lang="zh-CN" altLang="en-US" dirty="0">
                <a:latin typeface="Cambria" panose="02040503050406030204" pitchFamily="18" charset="0"/>
              </a:rPr>
              <a:t>及两种解决方式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41D3141-610B-754A-9C04-97B7C91520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indent="0"/>
            <a:r>
              <a:rPr lang="zh-CN" altLang="en-US" sz="2800" dirty="0">
                <a:ea typeface="SimHei" panose="02010609060101010101" pitchFamily="49" charset="-122"/>
              </a:rPr>
              <a:t>前面介绍的哈希查找考虑的仅是理想的情况：</a:t>
            </a:r>
            <a:r>
              <a:rPr lang="zh-CN" altLang="en-US" sz="2800" dirty="0">
                <a:solidFill>
                  <a:srgbClr val="C00000"/>
                </a:solidFill>
                <a:ea typeface="SimHei" panose="02010609060101010101" pitchFamily="49" charset="-122"/>
              </a:rPr>
              <a:t>要求</a:t>
            </a:r>
            <a:r>
              <a:rPr lang="en-US" altLang="zh-CN" sz="2800" dirty="0">
                <a:solidFill>
                  <a:srgbClr val="C00000"/>
                </a:solidFill>
                <a:ea typeface="SimHei" panose="02010609060101010101" pitchFamily="49" charset="-122"/>
              </a:rPr>
              <a:t>S</a:t>
            </a:r>
            <a:r>
              <a:rPr lang="zh-CN" altLang="en-US" sz="2800" dirty="0">
                <a:solidFill>
                  <a:srgbClr val="C00000"/>
                </a:solidFill>
                <a:ea typeface="SimHei" panose="02010609060101010101" pitchFamily="49" charset="-122"/>
              </a:rPr>
              <a:t>中任意两个元素的</a:t>
            </a:r>
            <a:r>
              <a:rPr lang="en-US" altLang="zh-CN" sz="2800" dirty="0">
                <a:solidFill>
                  <a:srgbClr val="C00000"/>
                </a:solidFill>
                <a:ea typeface="SimHei" panose="02010609060101010101" pitchFamily="49" charset="-122"/>
              </a:rPr>
              <a:t>key</a:t>
            </a:r>
            <a:r>
              <a:rPr lang="zh-CN" altLang="en-US" sz="2800" dirty="0">
                <a:solidFill>
                  <a:srgbClr val="C00000"/>
                </a:solidFill>
                <a:ea typeface="SimHei" panose="02010609060101010101" pitchFamily="49" charset="-122"/>
              </a:rPr>
              <a:t>值的哈希值不同</a:t>
            </a:r>
            <a:r>
              <a:rPr lang="en-US" altLang="zh-CN" sz="2800" dirty="0">
                <a:solidFill>
                  <a:srgbClr val="C00000"/>
                </a:solidFill>
                <a:ea typeface="SimHei" panose="02010609060101010101" pitchFamily="49" charset="-122"/>
              </a:rPr>
              <a:t>! </a:t>
            </a:r>
            <a:r>
              <a:rPr lang="zh-CN" altLang="en-US" sz="2800" dirty="0">
                <a:solidFill>
                  <a:srgbClr val="C00000"/>
                </a:solidFill>
                <a:ea typeface="SimHei" panose="02010609060101010101" pitchFamily="49" charset="-122"/>
              </a:rPr>
              <a:t>即，没有两个</a:t>
            </a:r>
            <a:r>
              <a:rPr lang="en-US" altLang="zh-CN" sz="2800" dirty="0">
                <a:solidFill>
                  <a:srgbClr val="C00000"/>
                </a:solidFill>
                <a:ea typeface="SimHei" panose="02010609060101010101" pitchFamily="49" charset="-122"/>
              </a:rPr>
              <a:t>keys</a:t>
            </a:r>
            <a:r>
              <a:rPr lang="zh-CN" altLang="en-US" sz="2800" dirty="0">
                <a:solidFill>
                  <a:srgbClr val="C00000"/>
                </a:solidFill>
                <a:ea typeface="SimHei" panose="02010609060101010101" pitchFamily="49" charset="-122"/>
              </a:rPr>
              <a:t>占用同地址。</a:t>
            </a:r>
            <a:endParaRPr lang="en-US" altLang="zh-CN" sz="2800" dirty="0">
              <a:solidFill>
                <a:srgbClr val="C00000"/>
              </a:solidFill>
              <a:ea typeface="SimHei" panose="02010609060101010101" pitchFamily="49" charset="-122"/>
            </a:endParaRPr>
          </a:p>
          <a:p>
            <a:pPr indent="0"/>
            <a:r>
              <a:rPr lang="zh-CN" altLang="en-US" sz="2800" dirty="0">
                <a:ea typeface="SimHei" panose="02010609060101010101" pitchFamily="49" charset="-122"/>
              </a:rPr>
              <a:t>在实际上</a:t>
            </a:r>
            <a:r>
              <a:rPr lang="en-US" altLang="zh-CN" sz="2800" dirty="0">
                <a:ea typeface="SimHei" panose="02010609060101010101" pitchFamily="49" charset="-122"/>
              </a:rPr>
              <a:t>S</a:t>
            </a:r>
            <a:r>
              <a:rPr lang="zh-CN" altLang="en-US" sz="2800" dirty="0">
                <a:ea typeface="SimHei" panose="02010609060101010101" pitchFamily="49" charset="-122"/>
              </a:rPr>
              <a:t>中可能有不同</a:t>
            </a:r>
            <a:r>
              <a:rPr lang="en-US" altLang="zh-CN" sz="2800" dirty="0">
                <a:ea typeface="SimHei" panose="02010609060101010101" pitchFamily="49" charset="-122"/>
              </a:rPr>
              <a:t>keys</a:t>
            </a:r>
            <a:r>
              <a:rPr lang="zh-CN" altLang="en-US" sz="2800" dirty="0">
                <a:ea typeface="SimHei" panose="02010609060101010101" pitchFamily="49" charset="-122"/>
              </a:rPr>
              <a:t>占相同地址。</a:t>
            </a:r>
            <a:endParaRPr lang="en-US" altLang="zh-CN" sz="2800" dirty="0">
              <a:ea typeface="SimHei" panose="02010609060101010101" pitchFamily="49" charset="-122"/>
            </a:endParaRPr>
          </a:p>
          <a:p>
            <a:pPr marL="325755" lvl="1" indent="0">
              <a:buNone/>
            </a:pPr>
            <a:r>
              <a:rPr lang="zh-CN" altLang="en-US" sz="2800" dirty="0">
                <a:ea typeface="SimHei" panose="02010609060101010101" pitchFamily="49" charset="-122"/>
              </a:rPr>
              <a:t>  例如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</a:rPr>
              <a:t>S</a:t>
            </a:r>
            <a:r>
              <a:rPr lang="en-US" altLang="zh-CN" sz="2800" dirty="0">
                <a:ea typeface="SimHei" panose="02010609060101010101" pitchFamily="49" charset="-122"/>
              </a:rPr>
              <a:t>={</a:t>
            </a:r>
            <a:r>
              <a:rPr lang="en-US" altLang="zh-CN" sz="2800" dirty="0">
                <a:solidFill>
                  <a:srgbClr val="002060"/>
                </a:solidFill>
                <a:ea typeface="SimHei" panose="02010609060101010101" pitchFamily="49" charset="-122"/>
              </a:rPr>
              <a:t>1,11,21,31, …,91</a:t>
            </a:r>
            <a:r>
              <a:rPr lang="en-US" altLang="zh-CN" sz="2800" dirty="0">
                <a:ea typeface="SimHei" panose="02010609060101010101" pitchFamily="49" charset="-122"/>
              </a:rPr>
              <a:t>}</a:t>
            </a:r>
            <a:r>
              <a:rPr lang="zh-CN" altLang="en-US" sz="2800" dirty="0">
                <a:ea typeface="SimHei" panose="02010609060101010101" pitchFamily="49" charset="-122"/>
              </a:rPr>
              <a:t>。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</a:rPr>
              <a:t>H(k)=k% 10</a:t>
            </a:r>
            <a:r>
              <a:rPr lang="zh-CN" altLang="en-US" sz="2800" dirty="0">
                <a:ea typeface="SimHei" panose="02010609060101010101" pitchFamily="49" charset="-122"/>
              </a:rPr>
              <a:t>。</a:t>
            </a:r>
            <a:endParaRPr lang="en-US" altLang="zh-CN" sz="2800" dirty="0">
              <a:ea typeface="SimHei" panose="02010609060101010101" pitchFamily="49" charset="-122"/>
            </a:endParaRPr>
          </a:p>
          <a:p>
            <a:pPr indent="0"/>
            <a:r>
              <a:rPr lang="zh-CN" altLang="en-US" sz="2800" dirty="0">
                <a:ea typeface="SimHei" panose="02010609060101010101" pitchFamily="49" charset="-122"/>
              </a:rPr>
              <a:t>如果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</a:rPr>
              <a:t>k</a:t>
            </a:r>
            <a:r>
              <a:rPr lang="en-US" altLang="zh-CN" sz="2800" baseline="-250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</a:rPr>
              <a:t>1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  <a:sym typeface="Symbol" panose="05050102010706020507" pitchFamily="18" charset="2"/>
              </a:rPr>
              <a:t>k</a:t>
            </a:r>
            <a:r>
              <a:rPr lang="en-US" altLang="zh-CN" sz="2800" baseline="-250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zh-CN" altLang="zh-CN" sz="2800" dirty="0">
                <a:ea typeface="SimHei" panose="02010609060101010101" pitchFamily="49" charset="-122"/>
                <a:sym typeface="Symbol" panose="05050102010706020507" pitchFamily="18" charset="2"/>
              </a:rPr>
              <a:t>但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  <a:sym typeface="Symbol" panose="05050102010706020507" pitchFamily="18" charset="2"/>
              </a:rPr>
              <a:t>H(k1)=H(k2)</a:t>
            </a:r>
            <a:r>
              <a:rPr lang="zh-CN" altLang="en-US" sz="2800" dirty="0">
                <a:ea typeface="SimHei" panose="02010609060101010101" pitchFamily="49" charset="-122"/>
                <a:sym typeface="Symbol" panose="05050102010706020507" pitchFamily="18" charset="2"/>
              </a:rPr>
              <a:t>，</a:t>
            </a:r>
            <a:br>
              <a:rPr lang="en-US" altLang="zh-CN" sz="2800" dirty="0">
                <a:ea typeface="SimHei" panose="02010609060101010101" pitchFamily="49" charset="-122"/>
                <a:sym typeface="Symbol" panose="05050102010706020507" pitchFamily="18" charset="2"/>
              </a:rPr>
            </a:br>
            <a:r>
              <a:rPr lang="zh-CN" altLang="en-US" sz="2800" dirty="0">
                <a:ea typeface="SimHei" panose="02010609060101010101" pitchFamily="49" charset="-122"/>
                <a:sym typeface="Symbol" panose="05050102010706020507" pitchFamily="18" charset="2"/>
              </a:rPr>
              <a:t>我们称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  <a:sym typeface="Symbol" panose="05050102010706020507" pitchFamily="18" charset="2"/>
              </a:rPr>
              <a:t>k1</a:t>
            </a:r>
            <a:r>
              <a:rPr lang="zh-CN" altLang="en-US" sz="2800" dirty="0">
                <a:ea typeface="SimHei" panose="02010609060101010101" pitchFamily="49" charset="-122"/>
                <a:sym typeface="Symbol" panose="05050102010706020507" pitchFamily="18" charset="2"/>
              </a:rPr>
              <a:t>和</a:t>
            </a:r>
            <a:r>
              <a:rPr lang="en-US" altLang="zh-CN" sz="28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  <a:sym typeface="Symbol" panose="05050102010706020507" pitchFamily="18" charset="2"/>
              </a:rPr>
              <a:t>k</a:t>
            </a:r>
            <a:r>
              <a:rPr lang="en-US" altLang="zh-CN" sz="2800" baseline="-25000" dirty="0">
                <a:solidFill>
                  <a:schemeClr val="accent5">
                    <a:lumMod val="25000"/>
                  </a:schemeClr>
                </a:solidFill>
                <a:ea typeface="SimHei" panose="0201060906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800" dirty="0">
                <a:solidFill>
                  <a:srgbClr val="00B0F0"/>
                </a:solidFill>
                <a:ea typeface="SimHei" panose="02010609060101010101" pitchFamily="49" charset="-122"/>
                <a:sym typeface="Symbol" panose="05050102010706020507" pitchFamily="18" charset="2"/>
              </a:rPr>
              <a:t>冲突</a:t>
            </a:r>
            <a:r>
              <a:rPr lang="zh-CN" altLang="en-US" sz="2800" dirty="0">
                <a:ea typeface="SimHei" panose="0201060906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800" dirty="0">
                <a:solidFill>
                  <a:srgbClr val="00B0F0"/>
                </a:solidFill>
                <a:ea typeface="SimHei" panose="02010609060101010101" pitchFamily="49" charset="-122"/>
                <a:sym typeface="Symbol" panose="05050102010706020507" pitchFamily="18" charset="2"/>
              </a:rPr>
              <a:t>collision</a:t>
            </a:r>
            <a:r>
              <a:rPr lang="en-US" altLang="zh-CN" sz="2800" dirty="0">
                <a:ea typeface="SimHei" panose="02010609060101010101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800" dirty="0">
                <a:ea typeface="SimHei" panose="02010609060101010101" pitchFamily="49" charset="-122"/>
                <a:sym typeface="Symbol" panose="05050102010706020507" pitchFamily="18" charset="2"/>
              </a:rPr>
              <a:t>。</a:t>
            </a:r>
            <a:endParaRPr lang="en-US" altLang="zh-CN" sz="2800" dirty="0">
              <a:ea typeface="SimHei" panose="02010609060101010101" pitchFamily="49" charset="-122"/>
            </a:endParaRPr>
          </a:p>
          <a:p>
            <a:pPr indent="0"/>
            <a:r>
              <a:rPr lang="zh-CN" altLang="en-US" sz="2800" dirty="0">
                <a:solidFill>
                  <a:srgbClr val="FF0000"/>
                </a:solidFill>
                <a:ea typeface="SimHei" panose="02010609060101010101" pitchFamily="49" charset="-122"/>
              </a:rPr>
              <a:t>冲突是不可避免</a:t>
            </a:r>
            <a:r>
              <a:rPr lang="zh-CN" altLang="en-US" sz="2800" dirty="0">
                <a:ea typeface="SimHei" panose="02010609060101010101" pitchFamily="49" charset="-122"/>
              </a:rPr>
              <a:t>，只能尽量减少；</a:t>
            </a:r>
            <a:endParaRPr lang="en-US" altLang="zh-CN" sz="2800" dirty="0">
              <a:ea typeface="SimHei" panose="02010609060101010101" pitchFamily="49" charset="-122"/>
            </a:endParaRPr>
          </a:p>
          <a:p>
            <a:pPr indent="0"/>
            <a:r>
              <a:rPr lang="zh-CN" altLang="en-US" sz="2800" dirty="0">
                <a:solidFill>
                  <a:srgbClr val="FF0000"/>
                </a:solidFill>
                <a:ea typeface="SimHei" panose="02010609060101010101" pitchFamily="49" charset="-122"/>
              </a:rPr>
              <a:t>冲突发生后，应该有</a:t>
            </a:r>
            <a:r>
              <a:rPr lang="zh-CN" altLang="en-US" sz="2800" b="1" dirty="0">
                <a:solidFill>
                  <a:schemeClr val="accent6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Hei" panose="02010609060101010101" pitchFamily="49" charset="-122"/>
              </a:rPr>
              <a:t>处理冲突的方法</a:t>
            </a:r>
            <a:r>
              <a:rPr lang="zh-CN" altLang="en-US" sz="2800" dirty="0">
                <a:solidFill>
                  <a:srgbClr val="FF0000"/>
                </a:solidFill>
                <a:ea typeface="SimHei" panose="02010609060101010101" pitchFamily="49" charset="-122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B2DFA3-6018-4F44-9ACD-92BA4799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2.1 </a:t>
            </a:r>
            <a:r>
              <a:rPr lang="zh-CN" altLang="en-US" dirty="0">
                <a:latin typeface="Cambria" panose="02040503050406030204" pitchFamily="18" charset="0"/>
              </a:rPr>
              <a:t>处理冲突的方法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:  </a:t>
            </a:r>
            <a:r>
              <a:rPr lang="zh-CN" altLang="en-US" dirty="0">
                <a:latin typeface="Cambria" panose="02040503050406030204" pitchFamily="18" charset="0"/>
              </a:rPr>
              <a:t>开放定址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0597EB-B93C-D947-AE40-1B4CC9F59D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找一个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探查（</a:t>
            </a:r>
            <a:r>
              <a:rPr lang="en-US" altLang="zh-CN" sz="2800" dirty="0" err="1">
                <a:solidFill>
                  <a:srgbClr val="00B0F0"/>
                </a:solidFill>
              </a:rPr>
              <a:t>probo</a:t>
            </a:r>
            <a:r>
              <a:rPr lang="zh-CN" altLang="en-US" sz="2800" dirty="0">
                <a:solidFill>
                  <a:srgbClr val="00B0F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）</a:t>
            </a:r>
            <a:r>
              <a:rPr lang="zh-CN" altLang="en-US" sz="2800" dirty="0">
                <a:latin typeface="黑体" panose="02010609060101010101" pitchFamily="49" charset="-122"/>
                <a:cs typeface="黑体" panose="02010609060101010101" pitchFamily="49" charset="-122"/>
              </a:rPr>
              <a:t>序列；沿此序列逐个地址探查，直到找到一个空位置（开放的地址），将发生冲突的记录放到该地址中，即</a:t>
            </a:r>
            <a:endParaRPr lang="en-US" altLang="zh-CN" sz="2800" dirty="0">
              <a:latin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5">
                    <a:lumMod val="25000"/>
                  </a:schemeClr>
                </a:solidFill>
              </a:rPr>
              <a:t>	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H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</a:rPr>
              <a:t>i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=(H(key)+</a:t>
            </a:r>
            <a:r>
              <a:rPr lang="en-US" altLang="zh-CN" sz="3200" dirty="0">
                <a:solidFill>
                  <a:srgbClr val="00B0F0"/>
                </a:solidFill>
              </a:rPr>
              <a:t>d</a:t>
            </a:r>
            <a:r>
              <a:rPr lang="en-US" altLang="zh-CN" sz="2000" dirty="0">
                <a:solidFill>
                  <a:srgbClr val="00B0F0"/>
                </a:solidFill>
              </a:rPr>
              <a:t>i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) % M</a:t>
            </a:r>
            <a:r>
              <a:rPr lang="zh-CN" altLang="en-US" sz="3200" dirty="0">
                <a:solidFill>
                  <a:schemeClr val="accent5">
                    <a:lumMod val="25000"/>
                  </a:schemeClr>
                </a:solidFill>
              </a:rPr>
              <a:t>，</a:t>
            </a:r>
            <a:r>
              <a:rPr lang="en-US" altLang="zh-CN" sz="3200" dirty="0" err="1">
                <a:solidFill>
                  <a:schemeClr val="accent5">
                    <a:lumMod val="25000"/>
                  </a:schemeClr>
                </a:solidFill>
              </a:rPr>
              <a:t>i</a:t>
            </a:r>
            <a:r>
              <a:rPr lang="en-US" altLang="zh-CN" sz="3200" dirty="0">
                <a:solidFill>
                  <a:schemeClr val="accent5">
                    <a:lumMod val="25000"/>
                  </a:schemeClr>
                </a:solidFill>
              </a:rPr>
              <a:t>=1,2,…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zh-CN" dirty="0">
                <a:sym typeface="Symbol" panose="05050102010706020507" pitchFamily="18" charset="2"/>
              </a:rPr>
              <a:t>   </a:t>
            </a:r>
            <a:r>
              <a:rPr lang="en-US" altLang="zh-CN" dirty="0">
                <a:solidFill>
                  <a:srgbClr val="00B0F0"/>
                </a:solidFill>
                <a:sym typeface="Symbol" panose="05050102010706020507" pitchFamily="18" charset="2"/>
              </a:rPr>
              <a:t>d</a:t>
            </a:r>
            <a:r>
              <a:rPr lang="en-US" altLang="zh-CN" sz="2000" dirty="0">
                <a:solidFill>
                  <a:srgbClr val="00B0F0"/>
                </a:solidFill>
                <a:sym typeface="Symbol" panose="05050102010706020507" pitchFamily="18" charset="2"/>
              </a:rPr>
              <a:t>i </a:t>
            </a:r>
            <a:r>
              <a:rPr lang="en-US" altLang="zh-CN" dirty="0">
                <a:solidFill>
                  <a:srgbClr val="00B0F0"/>
                </a:solidFill>
                <a:sym typeface="Symbol" panose="05050102010706020507" pitchFamily="18" charset="2"/>
              </a:rPr>
              <a:t>—— </a:t>
            </a:r>
            <a:r>
              <a:rPr lang="zh-CN" altLang="zh-CN" dirty="0">
                <a:solidFill>
                  <a:srgbClr val="00B0F0"/>
                </a:solidFill>
                <a:sym typeface="Symbol" panose="05050102010706020507" pitchFamily="18" charset="2"/>
              </a:rPr>
              <a:t>增量序列</a:t>
            </a:r>
            <a:endParaRPr lang="zh-CN" altLang="zh-CN" dirty="0">
              <a:solidFill>
                <a:srgbClr val="0066FF"/>
              </a:solidFill>
              <a:sym typeface="Symbol" panose="05050102010706020507" pitchFamily="18" charset="2"/>
            </a:endParaRPr>
          </a:p>
          <a:p>
            <a:pPr lvl="1">
              <a:spcBef>
                <a:spcPts val="1200"/>
              </a:spcBef>
              <a:buFont typeface="Wingdings" panose="05000000000000000000" charset="0"/>
              <a:buChar char="u"/>
            </a:pPr>
            <a:r>
              <a:rPr lang="zh-CN" altLang="en-US" sz="3000" dirty="0">
                <a:latin typeface="黑体" panose="02010609060101010101" pitchFamily="49" charset="-122"/>
                <a:cs typeface="黑体" panose="02010609060101010101" pitchFamily="49" charset="-122"/>
                <a:sym typeface="Symbol" panose="05050102010706020507" pitchFamily="18" charset="2"/>
              </a:rPr>
              <a:t>三种常用的增量序列</a:t>
            </a:r>
          </a:p>
          <a:p>
            <a:pPr lvl="2"/>
            <a:r>
              <a:rPr lang="zh-CN" altLang="en-US" sz="2600" dirty="0">
                <a:latin typeface="黑体" panose="02010609060101010101" pitchFamily="49" charset="-122"/>
                <a:cs typeface="黑体" panose="02010609060101010101" pitchFamily="49" charset="-122"/>
                <a:sym typeface="Symbol" panose="05050102010706020507" pitchFamily="18" charset="2"/>
              </a:rPr>
              <a:t>线性探测：</a:t>
            </a:r>
            <a:r>
              <a:rPr lang="en-US" altLang="zh-CN" sz="2600" dirty="0">
                <a:solidFill>
                  <a:srgbClr val="00B0F0"/>
                </a:solidFill>
                <a:sym typeface="Symbol" panose="05050102010706020507" pitchFamily="18" charset="2"/>
              </a:rPr>
              <a:t>d</a:t>
            </a:r>
            <a:r>
              <a:rPr lang="en-US" altLang="zh-CN" sz="1800" dirty="0">
                <a:solidFill>
                  <a:srgbClr val="00B0F0"/>
                </a:solidFill>
                <a:sym typeface="Symbol" panose="05050102010706020507" pitchFamily="18" charset="2"/>
              </a:rPr>
              <a:t>i</a:t>
            </a:r>
            <a:r>
              <a:rPr lang="en-US" altLang="zh-CN" sz="2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=1,2,3,……m-1</a:t>
            </a:r>
          </a:p>
          <a:p>
            <a:pPr lvl="2"/>
            <a:r>
              <a:rPr lang="zh-CN" altLang="en-US" sz="2600" dirty="0">
                <a:latin typeface="黑体" panose="02010609060101010101" pitchFamily="49" charset="-122"/>
                <a:cs typeface="黑体" panose="02010609060101010101" pitchFamily="49" charset="-122"/>
                <a:sym typeface="Symbol" panose="05050102010706020507" pitchFamily="18" charset="2"/>
              </a:rPr>
              <a:t>二次探测：</a:t>
            </a:r>
            <a:r>
              <a:rPr lang="en-US" altLang="zh-CN" sz="2600" dirty="0">
                <a:solidFill>
                  <a:srgbClr val="00B0F0"/>
                </a:solidFill>
                <a:sym typeface="Symbol" panose="05050102010706020507" pitchFamily="18" charset="2"/>
              </a:rPr>
              <a:t>d</a:t>
            </a:r>
            <a:r>
              <a:rPr lang="en-US" altLang="zh-CN" sz="1800" dirty="0">
                <a:solidFill>
                  <a:srgbClr val="00B0F0"/>
                </a:solidFill>
                <a:sym typeface="Symbol" panose="05050102010706020507" pitchFamily="18" charset="2"/>
              </a:rPr>
              <a:t>i</a:t>
            </a:r>
            <a:r>
              <a:rPr lang="en-US" altLang="zh-CN" sz="2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=1², -1², 2²,-2², …, j², -j</a:t>
            </a:r>
            <a:r>
              <a:rPr lang="en-US" altLang="zh-CN" sz="2600" baseline="300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2</a:t>
            </a:r>
            <a:endParaRPr lang="en-US" altLang="zh-CN" sz="2600" dirty="0">
              <a:solidFill>
                <a:schemeClr val="accent5">
                  <a:lumMod val="25000"/>
                </a:schemeClr>
              </a:solidFill>
              <a:sym typeface="Symbol" panose="05050102010706020507" pitchFamily="18" charset="2"/>
            </a:endParaRPr>
          </a:p>
          <a:p>
            <a:pPr lvl="2"/>
            <a:r>
              <a:rPr lang="zh-CN" altLang="en-US" sz="2600" dirty="0">
                <a:latin typeface="黑体" panose="02010609060101010101" pitchFamily="49" charset="-122"/>
                <a:cs typeface="黑体" panose="02010609060101010101" pitchFamily="49" charset="-122"/>
                <a:sym typeface="Symbol" panose="05050102010706020507" pitchFamily="18" charset="2"/>
              </a:rPr>
              <a:t>伪随机探测（*)：</a:t>
            </a:r>
            <a:r>
              <a:rPr lang="en-US" altLang="zh-CN" sz="2600" dirty="0">
                <a:solidFill>
                  <a:srgbClr val="00B0F0"/>
                </a:solidFill>
                <a:sym typeface="Symbol" panose="05050102010706020507" pitchFamily="18" charset="2"/>
              </a:rPr>
              <a:t>d</a:t>
            </a:r>
            <a:r>
              <a:rPr lang="en-US" altLang="zh-CN" sz="1800" dirty="0">
                <a:solidFill>
                  <a:srgbClr val="00B0F0"/>
                </a:solidFill>
                <a:sym typeface="Symbol" panose="05050102010706020507" pitchFamily="18" charset="2"/>
              </a:rPr>
              <a:t>i</a:t>
            </a:r>
            <a:r>
              <a:rPr lang="en-US" altLang="zh-CN" sz="2600" dirty="0">
                <a:solidFill>
                  <a:schemeClr val="accent5">
                    <a:lumMod val="25000"/>
                  </a:schemeClr>
                </a:solidFill>
                <a:sym typeface="Symbol" panose="05050102010706020507" pitchFamily="18" charset="2"/>
              </a:rPr>
              <a:t>=</a:t>
            </a:r>
            <a:r>
              <a:rPr lang="zh-CN" altLang="en-US" sz="2600" dirty="0">
                <a:latin typeface="黑体" panose="02010609060101010101" pitchFamily="49" charset="-122"/>
                <a:cs typeface="黑体" panose="02010609060101010101" pitchFamily="49" charset="-122"/>
                <a:sym typeface="Symbol" panose="05050102010706020507" pitchFamily="18" charset="2"/>
              </a:rPr>
              <a:t>伪随机数序列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869D51-5CDB-9642-96F3-4F72CF94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EA3C-6CBF-084D-A42C-73170CDC7BA7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87592" y="296001"/>
            <a:ext cx="8205328" cy="11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例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M=11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r>
              <a:rPr kumimoji="1" lang="en-US" altLang="zh-CN" sz="2400" b="0" i="0" u="none" strike="noStrike" kern="1200" cap="none" spc="0" normalizeH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已填有关键字为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17，60，29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的记录。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H(k)=k  %  11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r>
              <a: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现有第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个记录，其关键字为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noProof="0" dirty="0">
                <a:ln>
                  <a:noFill/>
                </a:ln>
                <a:solidFill>
                  <a:schemeClr val="accent5">
                    <a:lumMod val="2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8</a:t>
            </a:r>
            <a:r>
              <a: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</a:t>
            </a:r>
            <a:b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</a:br>
            <a:r>
              <a: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按三种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探测</a:t>
            </a:r>
            <a:r>
              <a:rPr kumimoji="1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方法，将它填入表中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grpSp>
        <p:nvGrpSpPr>
          <p:cNvPr id="29721" name="Group 25"/>
          <p:cNvGrpSpPr/>
          <p:nvPr/>
        </p:nvGrpSpPr>
        <p:grpSpPr bwMode="auto">
          <a:xfrm>
            <a:off x="2443956" y="1983582"/>
            <a:ext cx="4256087" cy="690562"/>
            <a:chOff x="1261" y="1173"/>
            <a:chExt cx="2681" cy="435"/>
          </a:xfrm>
        </p:grpSpPr>
        <p:sp>
          <p:nvSpPr>
            <p:cNvPr id="76810" name="Text Box 5"/>
            <p:cNvSpPr txBox="1">
              <a:spLocks noChangeArrowheads="1"/>
            </p:cNvSpPr>
            <p:nvPr/>
          </p:nvSpPr>
          <p:spPr bwMode="auto">
            <a:xfrm>
              <a:off x="1295" y="1173"/>
              <a:ext cx="26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0    1    2    3    4    5    6    7    8    9   10</a:t>
              </a:r>
            </a:p>
          </p:txBody>
        </p:sp>
        <p:sp>
          <p:nvSpPr>
            <p:cNvPr id="76811" name="Rectangle 7"/>
            <p:cNvSpPr>
              <a:spLocks noChangeArrowheads="1"/>
            </p:cNvSpPr>
            <p:nvPr/>
          </p:nvSpPr>
          <p:spPr bwMode="auto">
            <a:xfrm>
              <a:off x="1261" y="1366"/>
              <a:ext cx="2681" cy="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2" name="Line 8"/>
            <p:cNvSpPr>
              <a:spLocks noChangeShapeType="1"/>
            </p:cNvSpPr>
            <p:nvPr/>
          </p:nvSpPr>
          <p:spPr bwMode="auto">
            <a:xfrm>
              <a:off x="1498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3" name="Line 9"/>
            <p:cNvSpPr>
              <a:spLocks noChangeShapeType="1"/>
            </p:cNvSpPr>
            <p:nvPr/>
          </p:nvSpPr>
          <p:spPr bwMode="auto">
            <a:xfrm>
              <a:off x="1741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4" name="Line 10"/>
            <p:cNvSpPr>
              <a:spLocks noChangeShapeType="1"/>
            </p:cNvSpPr>
            <p:nvPr/>
          </p:nvSpPr>
          <p:spPr bwMode="auto">
            <a:xfrm>
              <a:off x="1985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5" name="Line 11"/>
            <p:cNvSpPr>
              <a:spLocks noChangeShapeType="1"/>
            </p:cNvSpPr>
            <p:nvPr/>
          </p:nvSpPr>
          <p:spPr bwMode="auto">
            <a:xfrm>
              <a:off x="2229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6" name="Line 12"/>
            <p:cNvSpPr>
              <a:spLocks noChangeShapeType="1"/>
            </p:cNvSpPr>
            <p:nvPr/>
          </p:nvSpPr>
          <p:spPr bwMode="auto">
            <a:xfrm>
              <a:off x="2473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7" name="Line 13"/>
            <p:cNvSpPr>
              <a:spLocks noChangeShapeType="1"/>
            </p:cNvSpPr>
            <p:nvPr/>
          </p:nvSpPr>
          <p:spPr bwMode="auto">
            <a:xfrm>
              <a:off x="2716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8" name="Line 14"/>
            <p:cNvSpPr>
              <a:spLocks noChangeShapeType="1"/>
            </p:cNvSpPr>
            <p:nvPr/>
          </p:nvSpPr>
          <p:spPr bwMode="auto">
            <a:xfrm>
              <a:off x="2960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19" name="Line 15"/>
            <p:cNvSpPr>
              <a:spLocks noChangeShapeType="1"/>
            </p:cNvSpPr>
            <p:nvPr/>
          </p:nvSpPr>
          <p:spPr bwMode="auto">
            <a:xfrm>
              <a:off x="3204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20" name="Line 16"/>
            <p:cNvSpPr>
              <a:spLocks noChangeShapeType="1"/>
            </p:cNvSpPr>
            <p:nvPr/>
          </p:nvSpPr>
          <p:spPr bwMode="auto">
            <a:xfrm>
              <a:off x="3448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21" name="Line 17"/>
            <p:cNvSpPr>
              <a:spLocks noChangeShapeType="1"/>
            </p:cNvSpPr>
            <p:nvPr/>
          </p:nvSpPr>
          <p:spPr bwMode="auto">
            <a:xfrm>
              <a:off x="3692" y="1366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6822" name="Text Box 18"/>
            <p:cNvSpPr txBox="1">
              <a:spLocks noChangeArrowheads="1"/>
            </p:cNvSpPr>
            <p:nvPr/>
          </p:nvSpPr>
          <p:spPr bwMode="auto">
            <a:xfrm>
              <a:off x="2454" y="1358"/>
              <a:ext cx="7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§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6699FF"/>
                </a:buClr>
                <a:buFont typeface="Wingdings" panose="05000000000000000000" pitchFamily="2" charset="2"/>
                <a:buChar char="«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3300"/>
                </a:buClr>
                <a:buFont typeface="Wingdings" panose="05000000000000000000" pitchFamily="2" charset="2"/>
                <a:buChar char="v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9900"/>
                </a:buClr>
                <a:buFont typeface="Wingdings" panose="05000000000000000000" pitchFamily="2" charset="2"/>
                <a:buChar char="l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Wingdings" panose="05000000000000000000" pitchFamily="2" charset="2"/>
                <a:buChar char="u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60  17  29</a:t>
              </a:r>
            </a:p>
          </p:txBody>
        </p:sp>
      </p:grp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324008" y="3154459"/>
            <a:ext cx="3860800" cy="13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 H(38)=38 MOD 11=5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冲突</a:t>
            </a:r>
            <a:endParaRPr kumimoji="1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=(5+1) MOD 11=6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冲突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=(5+2) MOD 11=7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冲突</a:t>
            </a:r>
            <a:endParaRPr kumimoji="1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=(5+3) MOD 11=8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不冲突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5522118" y="2278857"/>
            <a:ext cx="436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38</a:t>
            </a:r>
            <a:endParaRPr kumimoji="1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4863307" y="3175545"/>
            <a:ext cx="3956685" cy="113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 H(38)=38 MOD 11=5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冲突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=(5+1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²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MOD 11=6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冲突</a:t>
            </a:r>
            <a:endParaRPr kumimoji="1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=(5-1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²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MOD 11=4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不冲突</a:t>
            </a:r>
            <a:endParaRPr kumimoji="1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3966368" y="2283619"/>
            <a:ext cx="436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38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2050256" y="4984280"/>
            <a:ext cx="3860800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  H(38)=38 MOD 11=5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冲突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设伪随机数序列为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则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</a:t>
            </a:r>
            <a:r>
              <a: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=(5+9) MOD 11=3    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不冲突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3575843" y="2272507"/>
            <a:ext cx="436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§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6699FF"/>
              </a:buClr>
              <a:buFont typeface="Wingdings" panose="05000000000000000000" pitchFamily="2" charset="2"/>
              <a:buChar char="«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u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38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EE8777-F83A-A44D-8924-1AB2AB01D7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BBB7A-0347-E541-A2E2-A5EF01BC7CF9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7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7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7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ldLvl="0" animBg="1" autoUpdateAnimBg="0"/>
      <p:bldP spid="29715" grpId="0" build="p" autoUpdateAnimBg="0"/>
      <p:bldP spid="29716" grpId="0" bldLvl="0" animBg="1" autoUpdateAnimBg="0"/>
      <p:bldP spid="29717" grpId="0" build="p" autoUpdateAnimBg="0"/>
      <p:bldP spid="29718" grpId="0" bldLvl="0" animBg="1" autoUpdateAnimBg="0"/>
      <p:bldP spid="29719" grpId="0" build="p" autoUpdateAnimBg="0"/>
      <p:bldP spid="29720" grpId="0" bldLvl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f00f469-de03-4883-b6ff-1a5a5dea75d1}"/>
</p:tagLst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6175</Words>
  <Application>Microsoft Macintosh PowerPoint</Application>
  <PresentationFormat>全屏显示(4:3)</PresentationFormat>
  <Paragraphs>726</Paragraphs>
  <Slides>46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等线</vt:lpstr>
      <vt:lpstr>黑体</vt:lpstr>
      <vt:lpstr>楷体</vt:lpstr>
      <vt:lpstr>宋体</vt:lpstr>
      <vt:lpstr>Kaiti SC</vt:lpstr>
      <vt:lpstr>Arial</vt:lpstr>
      <vt:lpstr>Calibri</vt:lpstr>
      <vt:lpstr>Cambria</vt:lpstr>
      <vt:lpstr>Cambria Math</vt:lpstr>
      <vt:lpstr>Impact</vt:lpstr>
      <vt:lpstr>Times New Roman</vt:lpstr>
      <vt:lpstr>Verdana</vt:lpstr>
      <vt:lpstr>Wingdings</vt:lpstr>
      <vt:lpstr>机器学习v2.1rgb</vt:lpstr>
      <vt:lpstr>第九章 查找（4）  哈希查找(Hash)  1 哈希函数及哈希查找的含义  2 冲突(Collision)及两种解决方式  3 如何设计哈希函数？  4 哈希查找及哈希函数的应用  5 universal hash family</vt:lpstr>
      <vt:lpstr>1.1. 什么是哈希函数?</vt:lpstr>
      <vt:lpstr>哈希函数举例</vt:lpstr>
      <vt:lpstr>什么是哈希查找？</vt:lpstr>
      <vt:lpstr>PowerPoint 演示文稿</vt:lpstr>
      <vt:lpstr>比较哈希查找与之前的查找方法</vt:lpstr>
      <vt:lpstr>2. Collision及两种解决方式</vt:lpstr>
      <vt:lpstr>2.1 处理冲突的方法:  开放定址</vt:lpstr>
      <vt:lpstr>PowerPoint 演示文稿</vt:lpstr>
      <vt:lpstr>开放定址的实现（无delete情况）</vt:lpstr>
      <vt:lpstr>开放定址的实现（有delete情况）</vt:lpstr>
      <vt:lpstr>待删除的开放定址的类c实现</vt:lpstr>
      <vt:lpstr>分析</vt:lpstr>
      <vt:lpstr>2.2 处理冲突的方法:  链地址法</vt:lpstr>
      <vt:lpstr>PowerPoint 演示文稿</vt:lpstr>
      <vt:lpstr>评价哈希查找效率的ASL分析</vt:lpstr>
      <vt:lpstr>PowerPoint 演示文稿</vt:lpstr>
      <vt:lpstr>3. 如何设计 合适的 哈希函数？</vt:lpstr>
      <vt:lpstr>哈希函数</vt:lpstr>
      <vt:lpstr>哈希函数</vt:lpstr>
      <vt:lpstr>哈希函数</vt:lpstr>
      <vt:lpstr>Outline</vt:lpstr>
      <vt:lpstr>4. Hash函数及Hash查找的应用</vt:lpstr>
      <vt:lpstr>PowerPoint 演示文稿</vt:lpstr>
      <vt:lpstr>Hash查找的应用1：记忆化搜索</vt:lpstr>
      <vt:lpstr>Hash查找的应用2：四数之和</vt:lpstr>
      <vt:lpstr>Hash函数的一个不太完美的应用</vt:lpstr>
      <vt:lpstr>大体思路</vt:lpstr>
      <vt:lpstr>具体实现</vt:lpstr>
      <vt:lpstr>怎样判断W[i, i-j+1] = W[i+1,i+j]??</vt:lpstr>
      <vt:lpstr>算法描述</vt:lpstr>
      <vt:lpstr>最后，如何算子串W[i,j]的Hash值？</vt:lpstr>
      <vt:lpstr>课后练习</vt:lpstr>
      <vt:lpstr>5. Universal hash</vt:lpstr>
      <vt:lpstr>Bad news</vt:lpstr>
      <vt:lpstr>PowerPoint 演示文稿</vt:lpstr>
      <vt:lpstr>更清晰的目标表述</vt:lpstr>
      <vt:lpstr>如何构造上述hash函数族?</vt:lpstr>
      <vt:lpstr>PowerPoint 演示文稿</vt:lpstr>
      <vt:lpstr>PowerPoint 演示文稿</vt:lpstr>
      <vt:lpstr>①构造universal hash family</vt:lpstr>
      <vt:lpstr>证明上述hash family 是universal的</vt:lpstr>
      <vt:lpstr>证明上述hash family 是universal的</vt:lpstr>
      <vt:lpstr>Universal hash family的总结</vt:lpstr>
      <vt:lpstr>Perfect hash scheme(**)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堆与并查集</dc:title>
  <dc:creator>w49</dc:creator>
  <cp:lastModifiedBy>w49</cp:lastModifiedBy>
  <cp:revision>167</cp:revision>
  <cp:lastPrinted>2021-06-30T07:29:50Z</cp:lastPrinted>
  <dcterms:created xsi:type="dcterms:W3CDTF">2021-05-22T17:28:00Z</dcterms:created>
  <dcterms:modified xsi:type="dcterms:W3CDTF">2021-06-30T13:14:57Z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